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5" r:id="rId2"/>
    <p:sldId id="332" r:id="rId3"/>
    <p:sldId id="306" r:id="rId4"/>
    <p:sldId id="307" r:id="rId5"/>
    <p:sldId id="309" r:id="rId6"/>
    <p:sldId id="310" r:id="rId7"/>
    <p:sldId id="311" r:id="rId8"/>
    <p:sldId id="317" r:id="rId9"/>
    <p:sldId id="318" r:id="rId10"/>
    <p:sldId id="320" r:id="rId11"/>
    <p:sldId id="301" r:id="rId12"/>
    <p:sldId id="319" r:id="rId13"/>
    <p:sldId id="261" r:id="rId14"/>
    <p:sldId id="279" r:id="rId15"/>
    <p:sldId id="280" r:id="rId16"/>
    <p:sldId id="286" r:id="rId17"/>
    <p:sldId id="302" r:id="rId18"/>
    <p:sldId id="324" r:id="rId19"/>
    <p:sldId id="327" r:id="rId20"/>
    <p:sldId id="328" r:id="rId21"/>
    <p:sldId id="326" r:id="rId22"/>
    <p:sldId id="329" r:id="rId23"/>
    <p:sldId id="330" r:id="rId24"/>
    <p:sldId id="293" r:id="rId25"/>
    <p:sldId id="295" r:id="rId26"/>
    <p:sldId id="297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66FF"/>
    <a:srgbClr val="0000CC"/>
    <a:srgbClr val="0000FF"/>
    <a:srgbClr val="008000"/>
    <a:srgbClr val="99FF99"/>
    <a:srgbClr val="CC3300"/>
    <a:srgbClr val="FFFF00"/>
    <a:srgbClr val="FFCC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9346" autoAdjust="0"/>
  </p:normalViewPr>
  <p:slideViewPr>
    <p:cSldViewPr>
      <p:cViewPr>
        <p:scale>
          <a:sx n="60" d="100"/>
          <a:sy n="60" d="100"/>
        </p:scale>
        <p:origin x="-2244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2F7EBE-9D48-4948-B713-8484D32C73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276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D7328-5F42-43BB-B85C-94CA85FDBCC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997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82871-EDDF-4403-9E64-633CA9C26B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509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8D90E-7921-4B08-ABAD-4D6EF50DFE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54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F725F-D10A-4890-9B69-93B6CAF5B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6548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D1B0C23-E225-4D63-8DB7-9C7BE962B5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750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2BB573-1E94-4D15-8F0A-7E6E5D352F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908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5FEE3-2D76-4ECA-9326-1558879B5A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670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4D6FC-DC1D-4CB8-8FF0-C9AFEECFF7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81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AC64E-DCC7-480A-AB2D-2EAF3DF6E2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9169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46723-E176-479F-93AB-9BF17B166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82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6601A-4874-4153-BB6C-A9721430B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90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B2BBF-5121-43A1-8EA6-8BDAEE9D85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55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8158B-05A2-4F7A-9BA2-4C2353A464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52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0B545-C509-4FFA-887C-E0C1A6EEF1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053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D5F300-4A3C-4965-9EDF-6628A1B5FC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microsoft.com/office/2007/relationships/media" Target="../media/media2.wmv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9.jpeg"/><Relationship Id="rId5" Type="http://schemas.openxmlformats.org/officeDocument/2006/relationships/image" Target="../media/image38.gif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slide" Target="slide5.xml"/><Relationship Id="rId1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" Target="slide17.xml"/><Relationship Id="rId15" Type="http://schemas.openxmlformats.org/officeDocument/2006/relationships/slide" Target="slide6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slide" Target="slide4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microsoft.com/office/2007/relationships/media" Target="../media/media3.wmv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jpe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audio" Target="../media/audio4.wav"/><Relationship Id="rId12" Type="http://schemas.openxmlformats.org/officeDocument/2006/relationships/image" Target="../media/image16.gif"/><Relationship Id="rId2" Type="http://schemas.openxmlformats.org/officeDocument/2006/relationships/audio" Target="../media/audio2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5.gif"/><Relationship Id="rId5" Type="http://schemas.openxmlformats.org/officeDocument/2006/relationships/audio" Target="../media/audio6.wav"/><Relationship Id="rId15" Type="http://schemas.openxmlformats.org/officeDocument/2006/relationships/image" Target="../media/image19.gif"/><Relationship Id="rId10" Type="http://schemas.openxmlformats.org/officeDocument/2006/relationships/image" Target="../media/image12.jpeg"/><Relationship Id="rId4" Type="http://schemas.openxmlformats.org/officeDocument/2006/relationships/audio" Target="../media/audio5.wav"/><Relationship Id="rId9" Type="http://schemas.openxmlformats.org/officeDocument/2006/relationships/slide" Target="slide2.xml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91392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5057" y="1412221"/>
            <a:ext cx="8654143" cy="742697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B0F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  <a:ea typeface="BankGothic-Medium" pitchFamily="34" charset="0"/>
                <a:cs typeface="Arial" charset="0"/>
              </a:rPr>
              <a:t>NHIỆT LIỆT CHÀO MỪNG QUÝ THẦY CÔ VỀ DỰ GIỜ</a:t>
            </a:r>
            <a:endParaRPr lang="en-US" sz="3600" b="1" dirty="0">
              <a:solidFill>
                <a:srgbClr val="00B0F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50000" endA="300" endPos="50000" dist="60007" dir="5400000" sy="-100000" algn="bl" rotWithShape="0"/>
              </a:effectLst>
              <a:ea typeface="BankGothic-Medium" pitchFamily="34" charset="0"/>
              <a:cs typeface="Arial" charset="0"/>
            </a:endParaRPr>
          </a:p>
        </p:txBody>
      </p:sp>
      <p:sp>
        <p:nvSpPr>
          <p:cNvPr id="2052" name="Text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05000" y="5924550"/>
            <a:ext cx="6215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rgbClr val="94F0E4"/>
                </a:solidFill>
                <a:latin typeface="Arial" pitchFamily="34" charset="0"/>
                <a:ea typeface="BankGothic-Medium"/>
                <a:cs typeface="BankGothic-Medium"/>
              </a:rPr>
              <a:t>Giáo</a:t>
            </a:r>
            <a:r>
              <a:rPr lang="en-US" sz="2000" b="1" dirty="0">
                <a:solidFill>
                  <a:srgbClr val="94F0E4"/>
                </a:solidFill>
                <a:latin typeface="Arial" pitchFamily="34" charset="0"/>
                <a:ea typeface="BankGothic-Medium"/>
                <a:cs typeface="BankGothic-Medium"/>
              </a:rPr>
              <a:t> </a:t>
            </a:r>
            <a:r>
              <a:rPr lang="en-US" sz="2000" b="1" dirty="0" err="1">
                <a:solidFill>
                  <a:srgbClr val="94F0E4"/>
                </a:solidFill>
                <a:latin typeface="Arial" pitchFamily="34" charset="0"/>
                <a:ea typeface="BankGothic-Medium"/>
                <a:cs typeface="BankGothic-Medium"/>
              </a:rPr>
              <a:t>viên</a:t>
            </a:r>
            <a:r>
              <a:rPr lang="en-US" sz="2000" b="1" dirty="0" smtClean="0">
                <a:solidFill>
                  <a:srgbClr val="94F0E4"/>
                </a:solidFill>
                <a:latin typeface="Arial" pitchFamily="34" charset="0"/>
                <a:ea typeface="BankGothic-Medium"/>
                <a:cs typeface="BankGothic-Medium"/>
              </a:rPr>
              <a:t>: </a:t>
            </a:r>
            <a:r>
              <a:rPr lang="en-US" sz="2000" b="1" dirty="0" err="1" smtClean="0">
                <a:solidFill>
                  <a:srgbClr val="94F0E4"/>
                </a:solidFill>
                <a:latin typeface="Arial" pitchFamily="34" charset="0"/>
                <a:ea typeface="BankGothic-Medium"/>
                <a:cs typeface="BankGothic-Medium"/>
              </a:rPr>
              <a:t>Nguyễn</a:t>
            </a:r>
            <a:r>
              <a:rPr lang="en-US" sz="2000" b="1" dirty="0" smtClean="0">
                <a:solidFill>
                  <a:srgbClr val="94F0E4"/>
                </a:solidFill>
                <a:latin typeface="Arial" pitchFamily="34" charset="0"/>
                <a:ea typeface="BankGothic-Medium"/>
                <a:cs typeface="BankGothic-Medium"/>
              </a:rPr>
              <a:t> Thu </a:t>
            </a:r>
            <a:r>
              <a:rPr lang="en-US" sz="2000" b="1" dirty="0" err="1" smtClean="0">
                <a:solidFill>
                  <a:srgbClr val="94F0E4"/>
                </a:solidFill>
                <a:latin typeface="Arial" pitchFamily="34" charset="0"/>
                <a:ea typeface="BankGothic-Medium"/>
                <a:cs typeface="BankGothic-Medium"/>
              </a:rPr>
              <a:t>Hà</a:t>
            </a:r>
            <a:r>
              <a:rPr lang="en-US" sz="2000" b="1" dirty="0" smtClean="0">
                <a:solidFill>
                  <a:srgbClr val="94F0E4"/>
                </a:solidFill>
                <a:latin typeface="Arial" pitchFamily="34" charset="0"/>
                <a:ea typeface="BankGothic-Medium"/>
                <a:cs typeface="BankGothic-Medium"/>
              </a:rPr>
              <a:t> </a:t>
            </a:r>
            <a:endParaRPr lang="en-US" sz="2400" b="1" dirty="0">
              <a:solidFill>
                <a:srgbClr val="94F0E4"/>
              </a:solidFill>
              <a:latin typeface="Arial" pitchFamily="34" charset="0"/>
              <a:ea typeface="BankGothic-Medium"/>
              <a:cs typeface="BankGothic-Medium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400800"/>
            <a:ext cx="9144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161" y="4724400"/>
            <a:ext cx="914400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0000" endA="300" endPos="50000" dist="60007" dir="5400000" sy="-100000" algn="bl" rotWithShape="0"/>
                </a:effectLst>
                <a:ea typeface="BankGothic-Medium" pitchFamily="34" charset="0"/>
                <a:cs typeface="Arial" charset="0"/>
              </a:rPr>
              <a:t>MÔN: LỊCH SỬ 7</a:t>
            </a:r>
            <a:endParaRPr lang="en-US" sz="2800" b="1" dirty="0">
              <a:solidFill>
                <a:srgbClr val="FFF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50000" endA="300" endPos="50000" dist="60007" dir="5400000" sy="-100000" algn="bl" rotWithShape="0"/>
              </a:effectLst>
              <a:ea typeface="BankGothic-Medium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3" y="0"/>
            <a:ext cx="9139237" cy="9144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PHÒNG GIÁO DỤC VÀ ĐÀO </a:t>
            </a:r>
            <a:r>
              <a:rPr lang="en-US" sz="2400" b="1" dirty="0" smtClean="0">
                <a:solidFill>
                  <a:schemeClr val="bg1"/>
                </a:solidFill>
              </a:rPr>
              <a:t>TẠO HUYỆN THANH TRÌ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TRƯỜNG THCS </a:t>
            </a:r>
            <a:r>
              <a:rPr lang="en-US" sz="2400" b="1" dirty="0" smtClean="0">
                <a:solidFill>
                  <a:schemeClr val="bg1"/>
                </a:solidFill>
              </a:rPr>
              <a:t>NGỌC HỒI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8370" name="Picture 2" descr="Kết quả hình ảnh cho Hội nghị Diên H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582" y="1666655"/>
            <a:ext cx="4862235" cy="31118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757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p\Desktop\Nen 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64"/>
            <a:ext cx="9144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4" name="Picture 2" descr="Kết quả hình ảnh cho Quân nguyên xâm lược chămpa và đại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388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87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Đ MONG CO 1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72400" cy="58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BĐ MONG CO 12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63"/>
            <a:ext cx="7772400" cy="57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BĐ MONG CO 12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75"/>
            <a:ext cx="7772400" cy="57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3400" y="6034088"/>
            <a:ext cx="8085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SỰ BÀNH TRƯỚNG CỦA ĐẾ QUỐC MÔNG CỔ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 descr="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334000" cy="685800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6916" name="Line 4"/>
          <p:cNvSpPr>
            <a:spLocks noChangeShapeType="1"/>
          </p:cNvSpPr>
          <p:nvPr/>
        </p:nvSpPr>
        <p:spPr bwMode="auto">
          <a:xfrm flipH="1">
            <a:off x="5803900" y="0"/>
            <a:ext cx="1143000" cy="914400"/>
          </a:xfrm>
          <a:prstGeom prst="line">
            <a:avLst/>
          </a:prstGeom>
          <a:noFill/>
          <a:ln w="63500">
            <a:solidFill>
              <a:srgbClr val="0000CC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7" name="Freeform 5"/>
          <p:cNvSpPr>
            <a:spLocks/>
          </p:cNvSpPr>
          <p:nvPr/>
        </p:nvSpPr>
        <p:spPr bwMode="auto">
          <a:xfrm>
            <a:off x="6943725" y="0"/>
            <a:ext cx="609600" cy="4191000"/>
          </a:xfrm>
          <a:custGeom>
            <a:avLst/>
            <a:gdLst>
              <a:gd name="T0" fmla="*/ 64 w 1384"/>
              <a:gd name="T1" fmla="*/ 0 h 3112"/>
              <a:gd name="T2" fmla="*/ 1360 w 1384"/>
              <a:gd name="T3" fmla="*/ 2208 h 3112"/>
              <a:gd name="T4" fmla="*/ 208 w 1384"/>
              <a:gd name="T5" fmla="*/ 2976 h 3112"/>
              <a:gd name="T6" fmla="*/ 112 w 1384"/>
              <a:gd name="T7" fmla="*/ 3024 h 3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8" name="Line 6"/>
          <p:cNvSpPr>
            <a:spLocks noChangeShapeType="1"/>
          </p:cNvSpPr>
          <p:nvPr/>
        </p:nvSpPr>
        <p:spPr bwMode="auto">
          <a:xfrm flipH="1" flipV="1">
            <a:off x="6308725" y="2924175"/>
            <a:ext cx="647700" cy="936625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0" name="Rectangle 8"/>
          <p:cNvSpPr>
            <a:spLocks noChangeArrowheads="1"/>
          </p:cNvSpPr>
          <p:nvPr/>
        </p:nvSpPr>
        <p:spPr bwMode="auto">
          <a:xfrm>
            <a:off x="33851" y="4761523"/>
            <a:ext cx="38297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 err="1">
                <a:solidFill>
                  <a:srgbClr val="0000CC"/>
                </a:solidFill>
                <a:cs typeface="Arial" charset="0"/>
              </a:rPr>
              <a:t>Vua</a:t>
            </a:r>
            <a:r>
              <a:rPr lang="en-US" sz="24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cs typeface="Arial" charset="0"/>
              </a:rPr>
              <a:t>Nguyên</a:t>
            </a:r>
            <a:r>
              <a:rPr lang="en-US" sz="2400" b="1" dirty="0" smtClean="0">
                <a:solidFill>
                  <a:srgbClr val="0000CC"/>
                </a:solidFill>
                <a:cs typeface="Arial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cs typeface="Arial" charset="0"/>
              </a:rPr>
              <a:t>Hốt</a:t>
            </a:r>
            <a:r>
              <a:rPr lang="en-US" sz="24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cs typeface="Arial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cs typeface="Arial" charset="0"/>
              </a:rPr>
              <a:t>Liệt</a:t>
            </a:r>
            <a:endParaRPr lang="en-US" sz="2400" b="1" dirty="0">
              <a:solidFill>
                <a:srgbClr val="0000CC"/>
              </a:solidFill>
              <a:cs typeface="Arial" charset="0"/>
            </a:endParaRPr>
          </a:p>
        </p:txBody>
      </p:sp>
      <p:pic>
        <p:nvPicPr>
          <p:cNvPr id="10" name="Picture 3" descr="tc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10000" cy="470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94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 animBg="1"/>
      <p:bldP spid="166916" grpId="1" animBg="1"/>
      <p:bldP spid="166917" grpId="0" animBg="1"/>
      <p:bldP spid="1669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Line 15"/>
          <p:cNvSpPr>
            <a:spLocks noChangeShapeType="1"/>
          </p:cNvSpPr>
          <p:nvPr/>
        </p:nvSpPr>
        <p:spPr bwMode="auto">
          <a:xfrm flipH="1">
            <a:off x="3886200" y="0"/>
            <a:ext cx="914400" cy="914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4876800" y="0"/>
            <a:ext cx="152400" cy="44196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3" name="Freeform 25"/>
          <p:cNvSpPr>
            <a:spLocks/>
          </p:cNvSpPr>
          <p:nvPr/>
        </p:nvSpPr>
        <p:spPr bwMode="auto">
          <a:xfrm>
            <a:off x="4953000" y="0"/>
            <a:ext cx="2286000" cy="4191000"/>
          </a:xfrm>
          <a:custGeom>
            <a:avLst/>
            <a:gdLst>
              <a:gd name="T0" fmla="*/ 64 w 1384"/>
              <a:gd name="T1" fmla="*/ 0 h 3112"/>
              <a:gd name="T2" fmla="*/ 1360 w 1384"/>
              <a:gd name="T3" fmla="*/ 2208 h 3112"/>
              <a:gd name="T4" fmla="*/ 208 w 1384"/>
              <a:gd name="T5" fmla="*/ 2976 h 3112"/>
              <a:gd name="T6" fmla="*/ 112 w 1384"/>
              <a:gd name="T7" fmla="*/ 3024 h 3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4515465" y="3197942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3" grpId="1" animBg="1"/>
      <p:bldP spid="7184" grpId="0" animBg="1"/>
      <p:bldP spid="7184" grpId="1" animBg="1"/>
      <p:bldP spid="7193" grpId="0" animBg="1"/>
      <p:bldP spid="71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98513"/>
            <a:ext cx="58674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Freeform 4"/>
          <p:cNvSpPr>
            <a:spLocks/>
          </p:cNvSpPr>
          <p:nvPr/>
        </p:nvSpPr>
        <p:spPr bwMode="auto">
          <a:xfrm>
            <a:off x="4503738" y="3797300"/>
            <a:ext cx="608012" cy="87313"/>
          </a:xfrm>
          <a:custGeom>
            <a:avLst/>
            <a:gdLst>
              <a:gd name="T0" fmla="*/ 0 w 302"/>
              <a:gd name="T1" fmla="*/ 28 h 28"/>
              <a:gd name="T2" fmla="*/ 220 w 302"/>
              <a:gd name="T3" fmla="*/ 18 h 28"/>
              <a:gd name="T4" fmla="*/ 302 w 302"/>
              <a:gd name="T5" fmla="*/ 0 h 28"/>
              <a:gd name="T6" fmla="*/ 0 60000 65536"/>
              <a:gd name="T7" fmla="*/ 0 60000 65536"/>
              <a:gd name="T8" fmla="*/ 0 60000 65536"/>
              <a:gd name="T9" fmla="*/ 0 w 302"/>
              <a:gd name="T10" fmla="*/ 0 h 28"/>
              <a:gd name="T11" fmla="*/ 302 w 302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2" h="28">
                <a:moveTo>
                  <a:pt x="0" y="28"/>
                </a:moveTo>
                <a:cubicBezTo>
                  <a:pt x="73" y="25"/>
                  <a:pt x="147" y="24"/>
                  <a:pt x="220" y="18"/>
                </a:cubicBezTo>
                <a:cubicBezTo>
                  <a:pt x="248" y="16"/>
                  <a:pt x="302" y="0"/>
                  <a:pt x="302" y="0"/>
                </a:cubicBezTo>
              </a:path>
            </a:pathLst>
          </a:custGeom>
          <a:noFill/>
          <a:ln w="9525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181100" y="-39687"/>
            <a:ext cx="7391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2" tIns="45686" rIns="91372" bIns="45686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 err="1" smtClean="0">
                <a:solidFill>
                  <a:srgbClr val="006600"/>
                </a:solidFill>
              </a:rPr>
              <a:t>Lược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đồ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quân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Nguyên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xâm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lược</a:t>
            </a:r>
            <a:r>
              <a:rPr lang="en-US" sz="2400" b="1" dirty="0" smtClean="0">
                <a:solidFill>
                  <a:srgbClr val="006600"/>
                </a:solidFill>
              </a:rPr>
              <a:t> Cham-pa </a:t>
            </a:r>
            <a:br>
              <a:rPr lang="en-US" sz="2400" b="1" dirty="0" smtClean="0">
                <a:solidFill>
                  <a:srgbClr val="006600"/>
                </a:solidFill>
              </a:rPr>
            </a:br>
            <a:r>
              <a:rPr lang="en-US" sz="2400" b="1" dirty="0" err="1" smtClean="0">
                <a:solidFill>
                  <a:srgbClr val="006600"/>
                </a:solidFill>
              </a:rPr>
              <a:t>làm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bàn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đạp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tấn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công</a:t>
            </a:r>
            <a:r>
              <a:rPr lang="en-US" sz="2400" b="1" dirty="0">
                <a:solidFill>
                  <a:srgbClr val="006600"/>
                </a:solidFill>
              </a:rPr>
              <a:t> Nam </a:t>
            </a:r>
            <a:r>
              <a:rPr lang="en-US" sz="2400" b="1" dirty="0" err="1">
                <a:solidFill>
                  <a:srgbClr val="006600"/>
                </a:solidFill>
              </a:rPr>
              <a:t>Đại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Việt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6477000" y="4267200"/>
            <a:ext cx="1600200" cy="533400"/>
          </a:xfrm>
          <a:prstGeom prst="wedgeRectCallout">
            <a:avLst>
              <a:gd name="adj1" fmla="val -92770"/>
              <a:gd name="adj2" fmla="val -6131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372" tIns="45686" rIns="91372" bIns="45686"/>
          <a:lstStyle/>
          <a:p>
            <a:pPr algn="ctr">
              <a:defRPr/>
            </a:pPr>
            <a:r>
              <a: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CHAM - PA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3657600" y="3657600"/>
            <a:ext cx="26670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 rot="5400000">
            <a:off x="4305300" y="1333500"/>
            <a:ext cx="1600200" cy="304800"/>
          </a:xfrm>
          <a:prstGeom prst="notchedRightArrow">
            <a:avLst>
              <a:gd name="adj1" fmla="val 50000"/>
              <a:gd name="adj2" fmla="val 13125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 rot="10800000">
            <a:off x="5501147" y="3962400"/>
            <a:ext cx="914400" cy="1143000"/>
          </a:xfrm>
          <a:custGeom>
            <a:avLst/>
            <a:gdLst>
              <a:gd name="T0" fmla="*/ 457158 w 21600"/>
              <a:gd name="T1" fmla="*/ 0 h 21600"/>
              <a:gd name="T2" fmla="*/ 114300 w 21600"/>
              <a:gd name="T3" fmla="*/ 571500 h 21600"/>
              <a:gd name="T4" fmla="*/ 457158 w 21600"/>
              <a:gd name="T5" fmla="*/ 285750 h 21600"/>
              <a:gd name="T6" fmla="*/ 1028700 w 21600"/>
              <a:gd name="T7" fmla="*/ 571500 h 21600"/>
              <a:gd name="T8" fmla="*/ 800100 w 21600"/>
              <a:gd name="T9" fmla="*/ 857250 h 21600"/>
              <a:gd name="T10" fmla="*/ 571500 w 21600"/>
              <a:gd name="T11" fmla="*/ 571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33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7659" name="AutoShape 11"/>
          <p:cNvSpPr>
            <a:spLocks noChangeArrowheads="1"/>
          </p:cNvSpPr>
          <p:nvPr/>
        </p:nvSpPr>
        <p:spPr bwMode="auto">
          <a:xfrm rot="7436329">
            <a:off x="4157807" y="3696800"/>
            <a:ext cx="939800" cy="1211263"/>
          </a:xfrm>
          <a:prstGeom prst="curvedLeftArrow">
            <a:avLst>
              <a:gd name="adj1" fmla="val 25777"/>
              <a:gd name="adj2" fmla="val 51554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495300" y="2286000"/>
            <a:ext cx="2667000" cy="2743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72" tIns="45686" rIns="91372" bIns="45686" anchor="ctr"/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CHÚ GIẢI</a:t>
            </a:r>
          </a:p>
          <a:p>
            <a:pPr algn="ctr">
              <a:defRPr/>
            </a:pPr>
            <a:endParaRPr lang="en-US" sz="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dirty="0">
                <a:solidFill>
                  <a:srgbClr val="0000FF"/>
                </a:solidFill>
              </a:rPr>
              <a:t>        </a:t>
            </a:r>
            <a:r>
              <a:rPr lang="en-US" sz="1600" b="1" dirty="0" err="1"/>
              <a:t>Quân</a:t>
            </a:r>
            <a:r>
              <a:rPr lang="en-US" sz="1600" b="1" dirty="0"/>
              <a:t> </a:t>
            </a:r>
            <a:r>
              <a:rPr lang="en-US" sz="1600" b="1" dirty="0" err="1"/>
              <a:t>Nguyên</a:t>
            </a:r>
            <a:r>
              <a:rPr lang="en-US" sz="1600" b="1" dirty="0"/>
              <a:t> </a:t>
            </a:r>
          </a:p>
          <a:p>
            <a:pPr algn="ctr">
              <a:defRPr/>
            </a:pPr>
            <a:r>
              <a:rPr lang="en-US" sz="1600" b="1" dirty="0"/>
              <a:t>  </a:t>
            </a:r>
            <a:r>
              <a:rPr lang="en-US" sz="1600" b="1" dirty="0" err="1"/>
              <a:t>tiến</a:t>
            </a:r>
            <a:r>
              <a:rPr lang="en-US" sz="1600" b="1" dirty="0"/>
              <a:t> </a:t>
            </a:r>
            <a:r>
              <a:rPr lang="en-US" sz="1600" b="1" dirty="0" err="1"/>
              <a:t>đánh</a:t>
            </a: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           </a:t>
            </a:r>
            <a:r>
              <a:rPr lang="en-US" sz="1600" b="1" dirty="0" err="1"/>
              <a:t>Quân</a:t>
            </a:r>
            <a:r>
              <a:rPr lang="en-US" sz="1600" b="1" dirty="0"/>
              <a:t> Cham-pa </a:t>
            </a:r>
          </a:p>
          <a:p>
            <a:pPr algn="ctr">
              <a:defRPr/>
            </a:pPr>
            <a:r>
              <a:rPr lang="en-US" sz="1600" b="1" dirty="0"/>
              <a:t>     </a:t>
            </a:r>
            <a:r>
              <a:rPr lang="en-US" sz="1600" b="1" dirty="0" err="1"/>
              <a:t>phản</a:t>
            </a:r>
            <a:r>
              <a:rPr lang="en-US" sz="1600" b="1" dirty="0"/>
              <a:t> </a:t>
            </a:r>
            <a:r>
              <a:rPr lang="en-US" sz="1600" b="1" dirty="0" err="1"/>
              <a:t>công</a:t>
            </a:r>
            <a:endParaRPr lang="en-US" sz="1600" b="1" dirty="0"/>
          </a:p>
          <a:p>
            <a:pPr algn="ctr">
              <a:defRPr/>
            </a:pPr>
            <a:r>
              <a:rPr lang="en-US" dirty="0"/>
              <a:t>              </a:t>
            </a:r>
            <a:r>
              <a:rPr lang="en-US" sz="1600" b="1" dirty="0" err="1"/>
              <a:t>Quân</a:t>
            </a:r>
            <a:r>
              <a:rPr lang="en-US" sz="1600" b="1" dirty="0"/>
              <a:t> </a:t>
            </a:r>
            <a:r>
              <a:rPr lang="en-US" sz="1600" b="1" dirty="0" err="1"/>
              <a:t>Nguyên</a:t>
            </a:r>
            <a:r>
              <a:rPr lang="en-US" sz="1600" b="1" dirty="0"/>
              <a:t> </a:t>
            </a:r>
            <a:r>
              <a:rPr lang="en-US" sz="1600" b="1" dirty="0" err="1"/>
              <a:t>rút</a:t>
            </a: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          </a:t>
            </a:r>
            <a:r>
              <a:rPr lang="en-US" sz="1600" b="1" dirty="0" err="1"/>
              <a:t>vế</a:t>
            </a:r>
            <a:r>
              <a:rPr lang="en-US" sz="1600" b="1" dirty="0"/>
              <a:t> </a:t>
            </a:r>
            <a:r>
              <a:rPr lang="en-US" sz="1600" b="1" dirty="0" err="1"/>
              <a:t>cố</a:t>
            </a:r>
            <a:r>
              <a:rPr lang="en-US" sz="1600" b="1" dirty="0"/>
              <a:t> </a:t>
            </a:r>
            <a:r>
              <a:rPr lang="en-US" sz="1600" b="1" dirty="0" err="1"/>
              <a:t>thủ</a:t>
            </a:r>
            <a:r>
              <a:rPr lang="en-US" sz="1600" b="1" dirty="0"/>
              <a:t> </a:t>
            </a:r>
            <a:r>
              <a:rPr lang="en-US" sz="1600" b="1" dirty="0" err="1"/>
              <a:t>phía</a:t>
            </a:r>
            <a:endParaRPr lang="en-US" sz="1600" b="1" dirty="0"/>
          </a:p>
          <a:p>
            <a:pPr algn="ctr">
              <a:defRPr/>
            </a:pPr>
            <a:r>
              <a:rPr lang="en-US" sz="1600" b="1" dirty="0"/>
              <a:t>          </a:t>
            </a:r>
            <a:r>
              <a:rPr lang="en-US" sz="1600" b="1" dirty="0" err="1"/>
              <a:t>bắc</a:t>
            </a:r>
            <a:r>
              <a:rPr lang="en-US" sz="1600" b="1" dirty="0"/>
              <a:t> Cham-pa</a:t>
            </a:r>
          </a:p>
        </p:txBody>
      </p:sp>
      <p:sp>
        <p:nvSpPr>
          <p:cNvPr id="28685" name="AutoShape 13"/>
          <p:cNvSpPr>
            <a:spLocks noChangeArrowheads="1"/>
          </p:cNvSpPr>
          <p:nvPr/>
        </p:nvSpPr>
        <p:spPr bwMode="auto">
          <a:xfrm>
            <a:off x="533400" y="3200400"/>
            <a:ext cx="838200" cy="304800"/>
          </a:xfrm>
          <a:prstGeom prst="notchedRightArrow">
            <a:avLst>
              <a:gd name="adj1" fmla="val 50000"/>
              <a:gd name="adj2" fmla="val 6875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8686" name="AutoShape 14"/>
          <p:cNvSpPr>
            <a:spLocks noChangeArrowheads="1"/>
          </p:cNvSpPr>
          <p:nvPr/>
        </p:nvSpPr>
        <p:spPr bwMode="auto">
          <a:xfrm rot="7436329">
            <a:off x="691235" y="4264819"/>
            <a:ext cx="398463" cy="708025"/>
          </a:xfrm>
          <a:prstGeom prst="curvedLeftArrow">
            <a:avLst>
              <a:gd name="adj1" fmla="val 35538"/>
              <a:gd name="adj2" fmla="val 71076"/>
              <a:gd name="adj3" fmla="val 33333"/>
            </a:avLst>
          </a:prstGeom>
          <a:solidFill>
            <a:schemeClr val="tx2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8687" name="AutoShape 15"/>
          <p:cNvSpPr>
            <a:spLocks noChangeArrowheads="1"/>
          </p:cNvSpPr>
          <p:nvPr/>
        </p:nvSpPr>
        <p:spPr bwMode="auto">
          <a:xfrm rot="10800000">
            <a:off x="685800" y="3505200"/>
            <a:ext cx="533400" cy="609600"/>
          </a:xfrm>
          <a:custGeom>
            <a:avLst/>
            <a:gdLst>
              <a:gd name="T0" fmla="*/ 266675 w 21600"/>
              <a:gd name="T1" fmla="*/ 0 h 21600"/>
              <a:gd name="T2" fmla="*/ 66675 w 21600"/>
              <a:gd name="T3" fmla="*/ 304800 h 21600"/>
              <a:gd name="T4" fmla="*/ 266675 w 21600"/>
              <a:gd name="T5" fmla="*/ 152400 h 21600"/>
              <a:gd name="T6" fmla="*/ 600075 w 21600"/>
              <a:gd name="T7" fmla="*/ 304800 h 21600"/>
              <a:gd name="T8" fmla="*/ 466725 w 21600"/>
              <a:gd name="T9" fmla="*/ 457200 h 21600"/>
              <a:gd name="T10" fmla="*/ 333375 w 21600"/>
              <a:gd name="T11" fmla="*/ 3048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33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9445 L -0.00417 0.23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6" grpId="0" animBg="1"/>
      <p:bldP spid="27656" grpId="1" animBg="1"/>
      <p:bldP spid="27656" grpId="2" animBg="1"/>
      <p:bldP spid="27658" grpId="0" animBg="1"/>
      <p:bldP spid="276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0" y="322006"/>
            <a:ext cx="3657600" cy="6096000"/>
          </a:xfrm>
          <a:prstGeom prst="vertic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obliqueTopLeft"/>
            <a:lightRig rig="threePt" dir="t"/>
          </a:scene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Tại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nghị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Bình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Than</a:t>
            </a: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Hoài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Vương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Hầu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Trần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Toản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được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dự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bàn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đ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ã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bóp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nát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</a:rPr>
              <a:t> cam 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/>
            </a:r>
            <a:b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lúc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b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</a:rPr>
              <a:t>biết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152400" y="322006"/>
            <a:ext cx="3886200" cy="6116894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quê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6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“PHÁ CƯỜNG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ĐỊCH,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BÁO HOÀNG ÂN” </a:t>
            </a: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sẵn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ts val="39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ts val="39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9714" name="Picture 18" descr="Kết quả hình ảnh cho trần quốc to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3889" y="0"/>
            <a:ext cx="5310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Kết quả hình ảnh cho lá cờ thêu 6 chữ v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3888" y="-29498"/>
            <a:ext cx="5310112" cy="68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 animBg="1" autoUpdateAnimBg="0"/>
      <p:bldP spid="29705" grpId="1" animBg="1"/>
      <p:bldP spid="2970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-103239" y="0"/>
            <a:ext cx="4419600" cy="6858000"/>
          </a:xfrm>
          <a:prstGeom prst="verticalScroll">
            <a:avLst>
              <a:gd name="adj" fmla="val 12500"/>
            </a:avLst>
          </a:prstGeom>
          <a:solidFill>
            <a:srgbClr val="66FFFF"/>
          </a:solidFill>
          <a:ln w="9525">
            <a:solidFill>
              <a:srgbClr val="FF66FF"/>
            </a:solidFill>
            <a:round/>
            <a:headEnd/>
            <a:tailEnd/>
          </a:ln>
          <a:effectLst/>
          <a:scene3d>
            <a:camera prst="obliqueTopLeft"/>
            <a:lightRig rig="threePt" dir="t"/>
          </a:scene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TRẦN HƯNG ĐẠO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ĐƯỢC VUA TRẦN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GIAO TRỌNG TRÁCH LÀ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QUỐC CÔNG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TIẾT CHẾ - CHỈ HUY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CUỘC KHÁNG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CHIẾN.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ÔNG SOẠN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“HỊCH TƯỚNG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SĨ”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ĐỂ ĐỘNG VIÊN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TINH THẦN CHIẾN ĐẤU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CỦA QUÂN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ĐỘI.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5845" name="Picture 5" descr="tran-quoc-t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Trich doan hich tuong si.wmv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1752600"/>
            <a:ext cx="5257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0" y="1064970"/>
            <a:ext cx="9036496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+mn-cs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781425" y="-2540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781425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733800" y="20638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3748088" y="0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3748088" y="-17463"/>
            <a:ext cx="1728787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3748088" y="-33338"/>
            <a:ext cx="1728787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3748088" y="-15875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3748088" y="-17463"/>
            <a:ext cx="1728787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3748088" y="-17463"/>
            <a:ext cx="1728787" cy="914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3748088" y="0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3748088" y="-15875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3748088" y="0"/>
            <a:ext cx="1728787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50" name="Text Box 25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3810000" y="0"/>
            <a:ext cx="1728788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pic>
        <p:nvPicPr>
          <p:cNvPr id="53" name="Picture 28" descr="BELLS2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9" descr="BELLS2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Hinh 31 - Luoc do dien bien lan thu hai chong quan Nguyen 1285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53001" y="1666905"/>
            <a:ext cx="4068748" cy="43528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901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23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24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25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26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27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28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29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130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131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32000"/>
                            </p:stCondLst>
                            <p:childTnLst>
                              <p:par>
                                <p:cTn id="248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33000"/>
                            </p:stCondLst>
                            <p:childTnLst>
                              <p:par>
                                <p:cTn id="25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11"/>
          <p:cNvPicPr>
            <a:picLocks noChangeAspect="1" noChangeArrowheads="1"/>
          </p:cNvPicPr>
          <p:nvPr/>
        </p:nvPicPr>
        <p:blipFill>
          <a:blip r:embed="rId2">
            <a:lum bright="-12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143000" y="34290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3333CC"/>
                </a:solidFill>
                <a:latin typeface="VNI-Times" pitchFamily="2" charset="0"/>
              </a:rPr>
              <a:t>Quaân Traàn chaën ñaùnh </a:t>
            </a:r>
          </a:p>
        </p:txBody>
      </p:sp>
      <p:sp>
        <p:nvSpPr>
          <p:cNvPr id="141316" name="AutoShape 4"/>
          <p:cNvSpPr>
            <a:spLocks noChangeArrowheads="1"/>
          </p:cNvSpPr>
          <p:nvPr/>
        </p:nvSpPr>
        <p:spPr bwMode="auto">
          <a:xfrm>
            <a:off x="457200" y="35052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0" y="2757488"/>
            <a:ext cx="28956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5000" b="0">
                <a:solidFill>
                  <a:srgbClr val="FF3399"/>
                </a:solidFill>
                <a:latin typeface="Verdana" pitchFamily="34" charset="0"/>
              </a:rPr>
              <a:t>--</a:t>
            </a:r>
          </a:p>
        </p:txBody>
      </p:sp>
      <p:cxnSp>
        <p:nvCxnSpPr>
          <p:cNvPr id="141318" name="AutoShape 6"/>
          <p:cNvCxnSpPr>
            <a:cxnSpLocks noChangeShapeType="1"/>
          </p:cNvCxnSpPr>
          <p:nvPr/>
        </p:nvCxnSpPr>
        <p:spPr bwMode="auto">
          <a:xfrm>
            <a:off x="6915150" y="25908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1319" name="AutoShape 7"/>
          <p:cNvSpPr>
            <a:spLocks noChangeArrowheads="1"/>
          </p:cNvSpPr>
          <p:nvPr/>
        </p:nvSpPr>
        <p:spPr bwMode="auto">
          <a:xfrm rot="-5582410">
            <a:off x="647700" y="3771900"/>
            <a:ext cx="685800" cy="2590800"/>
          </a:xfrm>
          <a:custGeom>
            <a:avLst/>
            <a:gdLst>
              <a:gd name="G0" fmla="+- 0 0 0"/>
              <a:gd name="G1" fmla="+- -2582477 0 0"/>
              <a:gd name="G2" fmla="+- 0 0 -2582477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2582477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2582477"/>
              <a:gd name="G36" fmla="sin G34 -2582477"/>
              <a:gd name="G37" fmla="+/ -2582477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967 w 21600"/>
              <a:gd name="T5" fmla="*/ 7158 h 21600"/>
              <a:gd name="T6" fmla="*/ 17058 w 21600"/>
              <a:gd name="T7" fmla="*/ 5658 h 21600"/>
              <a:gd name="T8" fmla="*/ 15883 w 21600"/>
              <a:gd name="T9" fmla="*/ 897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549"/>
                  <a:pt x="15766" y="8338"/>
                  <a:pt x="14972" y="7372"/>
                </a:cubicBezTo>
                <a:lnTo>
                  <a:pt x="19144" y="3944"/>
                </a:lnTo>
                <a:cubicBezTo>
                  <a:pt x="20732" y="5876"/>
                  <a:pt x="21599" y="8299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457200" y="3733800"/>
            <a:ext cx="3886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3333CC"/>
                </a:solidFill>
                <a:latin typeface="VNI-Times" pitchFamily="2" charset="0"/>
              </a:rPr>
              <a:t>                          </a:t>
            </a:r>
            <a:r>
              <a:rPr lang="en-US" sz="1600" b="0" dirty="0" err="1">
                <a:solidFill>
                  <a:srgbClr val="3333CC"/>
                </a:solidFill>
                <a:latin typeface="VNI-Times" pitchFamily="2" charset="0"/>
              </a:rPr>
              <a:t>Quaân</a:t>
            </a:r>
            <a:r>
              <a:rPr lang="en-US" sz="1600" b="0" dirty="0">
                <a:solidFill>
                  <a:srgbClr val="3333CC"/>
                </a:solidFill>
                <a:latin typeface="VNI-Times" pitchFamily="2" charset="0"/>
              </a:rPr>
              <a:t> </a:t>
            </a:r>
            <a:r>
              <a:rPr lang="en-US" sz="1600" b="0" dirty="0" err="1">
                <a:solidFill>
                  <a:srgbClr val="3333CC"/>
                </a:solidFill>
                <a:latin typeface="VNI-Times" pitchFamily="2" charset="0"/>
              </a:rPr>
              <a:t>Traàn</a:t>
            </a:r>
            <a:endParaRPr lang="en-US" sz="1600" b="0" dirty="0">
              <a:solidFill>
                <a:srgbClr val="3333CC"/>
              </a:solidFill>
              <a:latin typeface="VNI-Times" pitchFamily="2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 b="0" dirty="0">
                <a:solidFill>
                  <a:srgbClr val="3333CC"/>
                </a:solidFill>
                <a:latin typeface="VNI-Times" pitchFamily="2" charset="0"/>
              </a:rPr>
              <a:t> </a:t>
            </a:r>
            <a:r>
              <a:rPr lang="en-US" sz="1600" b="0" dirty="0" err="1">
                <a:solidFill>
                  <a:srgbClr val="3333CC"/>
                </a:solidFill>
                <a:latin typeface="VNI-Times" pitchFamily="2" charset="0"/>
              </a:rPr>
              <a:t>ruùt</a:t>
            </a:r>
            <a:r>
              <a:rPr lang="en-US" sz="1600" b="0" dirty="0">
                <a:solidFill>
                  <a:srgbClr val="3333CC"/>
                </a:solidFill>
                <a:latin typeface="VNI-Times" pitchFamily="2" charset="0"/>
              </a:rPr>
              <a:t> </a:t>
            </a:r>
            <a:r>
              <a:rPr lang="en-US" sz="1600" b="0" dirty="0" err="1">
                <a:solidFill>
                  <a:srgbClr val="3333CC"/>
                </a:solidFill>
                <a:latin typeface="VNI-Times" pitchFamily="2" charset="0"/>
              </a:rPr>
              <a:t>lui</a:t>
            </a:r>
            <a:r>
              <a:rPr lang="en-US" sz="1600" b="0" dirty="0">
                <a:solidFill>
                  <a:srgbClr val="3333CC"/>
                </a:solidFill>
                <a:latin typeface="VNI-Times" pitchFamily="2" charset="0"/>
              </a:rPr>
              <a:t> </a:t>
            </a:r>
            <a:r>
              <a:rPr lang="en-US" sz="1600" b="0" dirty="0" err="1">
                <a:solidFill>
                  <a:srgbClr val="3333CC"/>
                </a:solidFill>
                <a:latin typeface="VNI-Times" pitchFamily="2" charset="0"/>
              </a:rPr>
              <a:t>baûo</a:t>
            </a:r>
            <a:r>
              <a:rPr lang="en-US" sz="1600" b="0" dirty="0">
                <a:solidFill>
                  <a:srgbClr val="3333CC"/>
                </a:solidFill>
                <a:latin typeface="VNI-Times" pitchFamily="2" charset="0"/>
              </a:rPr>
              <a:t> </a:t>
            </a:r>
            <a:r>
              <a:rPr lang="en-US" sz="1600" b="0" dirty="0" err="1">
                <a:solidFill>
                  <a:srgbClr val="3333CC"/>
                </a:solidFill>
                <a:latin typeface="VNI-Times" pitchFamily="2" charset="0"/>
              </a:rPr>
              <a:t>toaøn</a:t>
            </a:r>
            <a:r>
              <a:rPr lang="en-US" sz="1600" b="0" dirty="0">
                <a:solidFill>
                  <a:srgbClr val="3333CC"/>
                </a:solidFill>
                <a:latin typeface="VNI-Times" pitchFamily="2" charset="0"/>
              </a:rPr>
              <a:t> </a:t>
            </a:r>
            <a:r>
              <a:rPr lang="en-US" sz="1600" b="0" dirty="0" err="1">
                <a:solidFill>
                  <a:srgbClr val="3333CC"/>
                </a:solidFill>
                <a:latin typeface="VNI-Times" pitchFamily="2" charset="0"/>
              </a:rPr>
              <a:t>löïc</a:t>
            </a:r>
            <a:r>
              <a:rPr lang="en-US" sz="1600" b="0" dirty="0">
                <a:solidFill>
                  <a:srgbClr val="3333CC"/>
                </a:solidFill>
                <a:latin typeface="VNI-Times" pitchFamily="2" charset="0"/>
              </a:rPr>
              <a:t> </a:t>
            </a:r>
            <a:r>
              <a:rPr lang="en-US" sz="1600" b="0" dirty="0" err="1">
                <a:solidFill>
                  <a:srgbClr val="3333CC"/>
                </a:solidFill>
                <a:latin typeface="VNI-Times" pitchFamily="2" charset="0"/>
              </a:rPr>
              <a:t>löôïng</a:t>
            </a:r>
            <a:endParaRPr lang="en-US" sz="1600" b="0" dirty="0">
              <a:solidFill>
                <a:srgbClr val="3333CC"/>
              </a:solidFill>
              <a:latin typeface="VNI-Times" pitchFamily="2" charset="0"/>
            </a:endParaRPr>
          </a:p>
        </p:txBody>
      </p:sp>
      <p:sp>
        <p:nvSpPr>
          <p:cNvPr id="141321" name="AutoShape 9"/>
          <p:cNvSpPr>
            <a:spLocks noChangeArrowheads="1"/>
          </p:cNvSpPr>
          <p:nvPr/>
        </p:nvSpPr>
        <p:spPr bwMode="auto">
          <a:xfrm rot="-4518037">
            <a:off x="338138" y="4854574"/>
            <a:ext cx="806450" cy="1524001"/>
          </a:xfrm>
          <a:custGeom>
            <a:avLst/>
            <a:gdLst>
              <a:gd name="G0" fmla="+- 0 0 0"/>
              <a:gd name="G1" fmla="+- -3684615 0 0"/>
              <a:gd name="G2" fmla="+- 0 0 -3684615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684615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684615"/>
              <a:gd name="G36" fmla="sin G34 -3684615"/>
              <a:gd name="G37" fmla="+/ -3684615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325 w 21600"/>
              <a:gd name="T5" fmla="*/ 5711 h 21600"/>
              <a:gd name="T6" fmla="*/ 15303 w 21600"/>
              <a:gd name="T7" fmla="*/ 4067 h 21600"/>
              <a:gd name="T8" fmla="*/ 15562 w 21600"/>
              <a:gd name="T9" fmla="*/ 825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97"/>
                  <a:pt x="15300" y="7313"/>
                  <a:pt x="13802" y="6311"/>
                </a:cubicBezTo>
                <a:lnTo>
                  <a:pt x="16804" y="1822"/>
                </a:lnTo>
                <a:cubicBezTo>
                  <a:pt x="19801" y="3827"/>
                  <a:pt x="21599" y="7194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1524000" y="45862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3333CC"/>
                </a:solidFill>
                <a:latin typeface="VNI-Times" pitchFamily="2" charset="0"/>
              </a:rPr>
              <a:t>Quaân Traàn taán coâng</a:t>
            </a: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1295400" y="5149850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3333CC"/>
                </a:solidFill>
                <a:latin typeface="VNI-Times" pitchFamily="2" charset="0"/>
              </a:rPr>
              <a:t>Quaân Nguyeân tieán ñaùnh</a:t>
            </a:r>
          </a:p>
        </p:txBody>
      </p:sp>
      <p:sp>
        <p:nvSpPr>
          <p:cNvPr id="141324" name="Text Box 12"/>
          <p:cNvSpPr txBox="1">
            <a:spLocks noChangeArrowheads="1"/>
          </p:cNvSpPr>
          <p:nvPr/>
        </p:nvSpPr>
        <p:spPr bwMode="auto">
          <a:xfrm>
            <a:off x="533400" y="5514975"/>
            <a:ext cx="327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chemeClr val="tx1"/>
                </a:solidFill>
                <a:latin typeface="VNI-Times" pitchFamily="2" charset="0"/>
              </a:rPr>
              <a:t>                                   </a:t>
            </a:r>
            <a:r>
              <a:rPr lang="en-US" sz="1600" b="0">
                <a:solidFill>
                  <a:srgbClr val="3333CC"/>
                </a:solidFill>
                <a:latin typeface="VNI-Times" pitchFamily="2" charset="0"/>
              </a:rPr>
              <a:t>Quaân Nguyeân ruùt lui vaø thoaùt chaïy</a:t>
            </a:r>
          </a:p>
        </p:txBody>
      </p: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533400" y="28956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>
                <a:solidFill>
                  <a:srgbClr val="3333CC"/>
                </a:solidFill>
                <a:latin typeface="VNI-Times" pitchFamily="2" charset="0"/>
              </a:rPr>
              <a:t>CHUÙ GIAÛI</a:t>
            </a:r>
          </a:p>
        </p:txBody>
      </p:sp>
      <p:sp>
        <p:nvSpPr>
          <p:cNvPr id="141326" name="Rectangle 14"/>
          <p:cNvSpPr>
            <a:spLocks noChangeArrowheads="1"/>
          </p:cNvSpPr>
          <p:nvPr/>
        </p:nvSpPr>
        <p:spPr bwMode="auto">
          <a:xfrm>
            <a:off x="0" y="3048000"/>
            <a:ext cx="3581400" cy="38100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7" name="AutoShape 15"/>
          <p:cNvSpPr>
            <a:spLocks noChangeArrowheads="1"/>
          </p:cNvSpPr>
          <p:nvPr/>
        </p:nvSpPr>
        <p:spPr bwMode="auto">
          <a:xfrm>
            <a:off x="1905000" y="38862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28" name="AutoShape 16"/>
          <p:cNvSpPr>
            <a:spLocks noChangeArrowheads="1"/>
          </p:cNvSpPr>
          <p:nvPr/>
        </p:nvSpPr>
        <p:spPr bwMode="auto">
          <a:xfrm>
            <a:off x="1752600" y="55626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vi-VN" b="0">
              <a:solidFill>
                <a:srgbClr val="003300"/>
              </a:solidFill>
              <a:latin typeface="Verdana" pitchFamily="34" charset="0"/>
            </a:endParaRPr>
          </a:p>
        </p:txBody>
      </p:sp>
      <p:pic>
        <p:nvPicPr>
          <p:cNvPr id="141329" name="Picture 17" descr="Picture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1330" name="Text Box 18"/>
          <p:cNvSpPr txBox="1">
            <a:spLocks noChangeArrowheads="1"/>
          </p:cNvSpPr>
          <p:nvPr/>
        </p:nvSpPr>
        <p:spPr bwMode="auto">
          <a:xfrm>
            <a:off x="3505200" y="2133600"/>
            <a:ext cx="1217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b="0">
                <a:solidFill>
                  <a:srgbClr val="003300"/>
                </a:solidFill>
                <a:latin typeface="VNI-Times" pitchFamily="2" charset="0"/>
              </a:rPr>
              <a:t>TH</a:t>
            </a:r>
            <a:r>
              <a:rPr lang="en-US" sz="1200" b="0">
                <a:solidFill>
                  <a:srgbClr val="003300"/>
                </a:solidFill>
                <a:latin typeface="Verdana" pitchFamily="34" charset="0"/>
              </a:rPr>
              <a:t>ĂNG LONG</a:t>
            </a:r>
          </a:p>
        </p:txBody>
      </p:sp>
      <p:sp>
        <p:nvSpPr>
          <p:cNvPr id="141331" name="Rectangle 19"/>
          <p:cNvSpPr>
            <a:spLocks noChangeArrowheads="1"/>
          </p:cNvSpPr>
          <p:nvPr/>
        </p:nvSpPr>
        <p:spPr bwMode="auto">
          <a:xfrm rot="2880555">
            <a:off x="7065963" y="6057900"/>
            <a:ext cx="25384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b="0">
                <a:solidFill>
                  <a:srgbClr val="003300"/>
                </a:solidFill>
                <a:latin typeface="Verdana" pitchFamily="34" charset="0"/>
              </a:rPr>
              <a:t>cham-pa</a:t>
            </a:r>
          </a:p>
        </p:txBody>
      </p:sp>
      <p:sp>
        <p:nvSpPr>
          <p:cNvPr id="141332" name="Text Box 20"/>
          <p:cNvSpPr txBox="1">
            <a:spLocks noChangeArrowheads="1"/>
          </p:cNvSpPr>
          <p:nvPr/>
        </p:nvSpPr>
        <p:spPr bwMode="auto">
          <a:xfrm>
            <a:off x="6515100" y="4648200"/>
            <a:ext cx="52578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9600" b="0">
                <a:solidFill>
                  <a:srgbClr val="FF3399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41333" name="Text Box 21"/>
          <p:cNvSpPr txBox="1">
            <a:spLocks noChangeArrowheads="1"/>
          </p:cNvSpPr>
          <p:nvPr/>
        </p:nvSpPr>
        <p:spPr bwMode="auto">
          <a:xfrm>
            <a:off x="5410200" y="1538288"/>
            <a:ext cx="182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003300"/>
                </a:solidFill>
                <a:latin typeface="VNI-Times" pitchFamily="2" charset="0"/>
              </a:rPr>
              <a:t>Van Kieáp</a:t>
            </a:r>
          </a:p>
        </p:txBody>
      </p:sp>
      <p:sp>
        <p:nvSpPr>
          <p:cNvPr id="141334" name="Text Box 22"/>
          <p:cNvSpPr txBox="1">
            <a:spLocks noChangeArrowheads="1"/>
          </p:cNvSpPr>
          <p:nvPr/>
        </p:nvSpPr>
        <p:spPr bwMode="auto">
          <a:xfrm>
            <a:off x="7696200" y="51054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FFFF00"/>
                </a:solidFill>
                <a:latin typeface="Verdana" pitchFamily="34" charset="0"/>
              </a:rPr>
              <a:t>THỜI TRẦN</a:t>
            </a:r>
          </a:p>
        </p:txBody>
      </p:sp>
      <p:sp>
        <p:nvSpPr>
          <p:cNvPr id="141335" name="Text Box 23"/>
          <p:cNvSpPr txBox="1">
            <a:spLocks noChangeArrowheads="1"/>
          </p:cNvSpPr>
          <p:nvPr/>
        </p:nvSpPr>
        <p:spPr bwMode="auto">
          <a:xfrm>
            <a:off x="4953000" y="1797050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003300"/>
                </a:solidFill>
                <a:latin typeface="VNI-Times" pitchFamily="2" charset="0"/>
              </a:rPr>
              <a:t>Chöông  Döông</a:t>
            </a:r>
          </a:p>
        </p:txBody>
      </p:sp>
      <p:sp>
        <p:nvSpPr>
          <p:cNvPr id="141336" name="Text Box 24"/>
          <p:cNvSpPr txBox="1">
            <a:spLocks noChangeArrowheads="1"/>
          </p:cNvSpPr>
          <p:nvPr/>
        </p:nvSpPr>
        <p:spPr bwMode="auto">
          <a:xfrm>
            <a:off x="5105400" y="21336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003300"/>
                </a:solidFill>
                <a:latin typeface="VNI-Times" pitchFamily="2" charset="0"/>
              </a:rPr>
              <a:t>Taây Keát</a:t>
            </a:r>
          </a:p>
        </p:txBody>
      </p:sp>
      <p:sp>
        <p:nvSpPr>
          <p:cNvPr id="141337" name="Text Box 25"/>
          <p:cNvSpPr txBox="1">
            <a:spLocks noChangeArrowheads="1"/>
          </p:cNvSpPr>
          <p:nvPr/>
        </p:nvSpPr>
        <p:spPr bwMode="auto">
          <a:xfrm>
            <a:off x="4343400" y="2209800"/>
            <a:ext cx="8382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003300"/>
                </a:solidFill>
                <a:latin typeface="VNI-Times" pitchFamily="2" charset="0"/>
              </a:rPr>
              <a:t>	</a:t>
            </a:r>
            <a:r>
              <a:rPr lang="en-US" sz="1200" b="0">
                <a:solidFill>
                  <a:srgbClr val="003300"/>
                </a:solidFill>
                <a:latin typeface="VNI-Times" pitchFamily="2" charset="0"/>
              </a:rPr>
              <a:t>THIEÂN TRÖÔØNG</a:t>
            </a:r>
          </a:p>
        </p:txBody>
      </p:sp>
      <p:sp>
        <p:nvSpPr>
          <p:cNvPr id="141338" name="Text Box 26"/>
          <p:cNvSpPr txBox="1">
            <a:spLocks noChangeArrowheads="1"/>
          </p:cNvSpPr>
          <p:nvPr/>
        </p:nvSpPr>
        <p:spPr bwMode="auto">
          <a:xfrm>
            <a:off x="5105400" y="1949450"/>
            <a:ext cx="121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003300"/>
                </a:solidFill>
                <a:latin typeface="VNI-Times" pitchFamily="2" charset="0"/>
              </a:rPr>
              <a:t>Haøm Töû</a:t>
            </a:r>
          </a:p>
        </p:txBody>
      </p:sp>
      <p:sp>
        <p:nvSpPr>
          <p:cNvPr id="141339" name="Oval 27"/>
          <p:cNvSpPr>
            <a:spLocks noChangeArrowheads="1"/>
          </p:cNvSpPr>
          <p:nvPr/>
        </p:nvSpPr>
        <p:spPr bwMode="auto">
          <a:xfrm>
            <a:off x="4876800" y="1981200"/>
            <a:ext cx="152400" cy="9525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0" name="Oval 28"/>
          <p:cNvSpPr>
            <a:spLocks noChangeArrowheads="1"/>
          </p:cNvSpPr>
          <p:nvPr/>
        </p:nvSpPr>
        <p:spPr bwMode="auto">
          <a:xfrm flipH="1" flipV="1">
            <a:off x="5029200" y="2209800"/>
            <a:ext cx="152400" cy="76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1" name="Oval 29"/>
          <p:cNvSpPr>
            <a:spLocks noChangeArrowheads="1"/>
          </p:cNvSpPr>
          <p:nvPr/>
        </p:nvSpPr>
        <p:spPr bwMode="auto">
          <a:xfrm flipV="1">
            <a:off x="5029200" y="2057400"/>
            <a:ext cx="133350" cy="74613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2" name="Oval 30"/>
          <p:cNvSpPr>
            <a:spLocks noChangeArrowheads="1"/>
          </p:cNvSpPr>
          <p:nvPr/>
        </p:nvSpPr>
        <p:spPr bwMode="auto">
          <a:xfrm>
            <a:off x="5257800" y="1600200"/>
            <a:ext cx="20955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43" name="AutoShape 31"/>
          <p:cNvSpPr>
            <a:spLocks noChangeArrowheads="1"/>
          </p:cNvSpPr>
          <p:nvPr/>
        </p:nvSpPr>
        <p:spPr bwMode="auto">
          <a:xfrm rot="3123977" flipH="1">
            <a:off x="6346031" y="-97631"/>
            <a:ext cx="276225" cy="2300288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4" name="AutoShape 32"/>
          <p:cNvSpPr>
            <a:spLocks noChangeArrowheads="1"/>
          </p:cNvSpPr>
          <p:nvPr/>
        </p:nvSpPr>
        <p:spPr bwMode="auto">
          <a:xfrm rot="6731408" flipV="1">
            <a:off x="1866900" y="-952500"/>
            <a:ext cx="457200" cy="2514600"/>
          </a:xfrm>
          <a:custGeom>
            <a:avLst/>
            <a:gdLst>
              <a:gd name="G0" fmla="+- 0 0 0"/>
              <a:gd name="G1" fmla="+- -4423208 0 0"/>
              <a:gd name="G2" fmla="+- 0 0 -4423208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4423208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4423208"/>
              <a:gd name="G36" fmla="sin G34 -4423208"/>
              <a:gd name="G37" fmla="+/ -4423208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780 w 21600"/>
              <a:gd name="T5" fmla="*/ 4800 h 21600"/>
              <a:gd name="T6" fmla="*/ 13900 w 21600"/>
              <a:gd name="T7" fmla="*/ 3316 h 21600"/>
              <a:gd name="T8" fmla="*/ 15290 w 21600"/>
              <a:gd name="T9" fmla="*/ 78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616"/>
                  <a:pt x="14884" y="6647"/>
                  <a:pt x="12867" y="5811"/>
                </a:cubicBezTo>
                <a:lnTo>
                  <a:pt x="14934" y="822"/>
                </a:lnTo>
                <a:cubicBezTo>
                  <a:pt x="18969" y="2494"/>
                  <a:pt x="21599" y="643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45" name="AutoShape 33"/>
          <p:cNvSpPr>
            <a:spLocks noChangeArrowheads="1"/>
          </p:cNvSpPr>
          <p:nvPr/>
        </p:nvSpPr>
        <p:spPr bwMode="auto">
          <a:xfrm rot="18087599" flipV="1">
            <a:off x="7397750" y="5022850"/>
            <a:ext cx="304800" cy="19939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1346" name="Picture 34" descr="Picture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1347" name="Picture 35" descr="Picture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1348" name="Text Box 36"/>
          <p:cNvSpPr txBox="1">
            <a:spLocks noChangeArrowheads="1"/>
          </p:cNvSpPr>
          <p:nvPr/>
        </p:nvSpPr>
        <p:spPr bwMode="auto">
          <a:xfrm rot="9227735">
            <a:off x="5486400" y="914400"/>
            <a:ext cx="60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5400" b="0">
                <a:solidFill>
                  <a:srgbClr val="FF3399"/>
                </a:solidFill>
                <a:latin typeface="Verdana" pitchFamily="34" charset="0"/>
              </a:rPr>
              <a:t>-</a:t>
            </a:r>
          </a:p>
        </p:txBody>
      </p:sp>
      <p:sp>
        <p:nvSpPr>
          <p:cNvPr id="141349" name="AutoShape 37"/>
          <p:cNvSpPr>
            <a:spLocks noChangeArrowheads="1"/>
          </p:cNvSpPr>
          <p:nvPr/>
        </p:nvSpPr>
        <p:spPr bwMode="auto">
          <a:xfrm rot="18594835" flipH="1">
            <a:off x="5437187" y="1420813"/>
            <a:ext cx="246063" cy="147638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50" name="AutoShape 38"/>
          <p:cNvSpPr>
            <a:spLocks noChangeArrowheads="1"/>
          </p:cNvSpPr>
          <p:nvPr/>
        </p:nvSpPr>
        <p:spPr bwMode="auto">
          <a:xfrm rot="26391720">
            <a:off x="4932362" y="1239838"/>
            <a:ext cx="269875" cy="990600"/>
          </a:xfrm>
          <a:custGeom>
            <a:avLst/>
            <a:gdLst>
              <a:gd name="G0" fmla="+- 0 0 0"/>
              <a:gd name="G1" fmla="+- -4324304 0 0"/>
              <a:gd name="G2" fmla="+- 0 0 -432430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432430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4324304"/>
              <a:gd name="G36" fmla="sin G34 -4324304"/>
              <a:gd name="G37" fmla="+/ -432430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858 w 21600"/>
              <a:gd name="T5" fmla="*/ 4919 h 21600"/>
              <a:gd name="T6" fmla="*/ 14096 w 21600"/>
              <a:gd name="T7" fmla="*/ 3401 h 21600"/>
              <a:gd name="T8" fmla="*/ 15329 w 21600"/>
              <a:gd name="T9" fmla="*/ 785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667"/>
                  <a:pt x="14945" y="6735"/>
                  <a:pt x="12997" y="5867"/>
                </a:cubicBezTo>
                <a:lnTo>
                  <a:pt x="15195" y="934"/>
                </a:lnTo>
                <a:cubicBezTo>
                  <a:pt x="19090" y="2670"/>
                  <a:pt x="21599" y="65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51" name="AutoShape 39"/>
          <p:cNvSpPr>
            <a:spLocks noChangeArrowheads="1"/>
          </p:cNvSpPr>
          <p:nvPr/>
        </p:nvSpPr>
        <p:spPr bwMode="auto">
          <a:xfrm rot="-18342722">
            <a:off x="5475288" y="1168400"/>
            <a:ext cx="209550" cy="762000"/>
          </a:xfrm>
          <a:custGeom>
            <a:avLst/>
            <a:gdLst>
              <a:gd name="G0" fmla="+- 0 0 0"/>
              <a:gd name="G1" fmla="+- -4324304 0 0"/>
              <a:gd name="G2" fmla="+- 0 0 -432430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432430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4324304"/>
              <a:gd name="G36" fmla="sin G34 -4324304"/>
              <a:gd name="G37" fmla="+/ -432430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858 w 21600"/>
              <a:gd name="T5" fmla="*/ 4919 h 21600"/>
              <a:gd name="T6" fmla="*/ 14096 w 21600"/>
              <a:gd name="T7" fmla="*/ 3401 h 21600"/>
              <a:gd name="T8" fmla="*/ 15329 w 21600"/>
              <a:gd name="T9" fmla="*/ 785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667"/>
                  <a:pt x="14945" y="6735"/>
                  <a:pt x="12997" y="5867"/>
                </a:cubicBezTo>
                <a:lnTo>
                  <a:pt x="15195" y="934"/>
                </a:lnTo>
                <a:cubicBezTo>
                  <a:pt x="19090" y="2670"/>
                  <a:pt x="21599" y="65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hangingPunct="0"/>
            <a:endParaRPr lang="vi-VN" b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41352" name="Text Box 40"/>
          <p:cNvSpPr txBox="1">
            <a:spLocks noChangeArrowheads="1"/>
          </p:cNvSpPr>
          <p:nvPr/>
        </p:nvSpPr>
        <p:spPr bwMode="auto">
          <a:xfrm rot="4840483">
            <a:off x="4418012" y="1798638"/>
            <a:ext cx="73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0">
                <a:solidFill>
                  <a:srgbClr val="FF3399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41353" name="AutoShape 41"/>
          <p:cNvSpPr>
            <a:spLocks noChangeArrowheads="1"/>
          </p:cNvSpPr>
          <p:nvPr/>
        </p:nvSpPr>
        <p:spPr bwMode="auto">
          <a:xfrm rot="5178609">
            <a:off x="4691857" y="2324893"/>
            <a:ext cx="152400" cy="74613"/>
          </a:xfrm>
          <a:prstGeom prst="rightArrow">
            <a:avLst>
              <a:gd name="adj1" fmla="val 50000"/>
              <a:gd name="adj2" fmla="val 51063"/>
            </a:avLst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54" name="Text Box 42"/>
          <p:cNvSpPr txBox="1">
            <a:spLocks noChangeArrowheads="1"/>
          </p:cNvSpPr>
          <p:nvPr/>
        </p:nvSpPr>
        <p:spPr bwMode="auto">
          <a:xfrm>
            <a:off x="1676400" y="914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solidFill>
                  <a:srgbClr val="003300"/>
                </a:solidFill>
                <a:latin typeface="VNI-Times" pitchFamily="2" charset="0"/>
              </a:rPr>
              <a:t>Thu Vaät</a:t>
            </a:r>
          </a:p>
        </p:txBody>
      </p:sp>
      <p:sp>
        <p:nvSpPr>
          <p:cNvPr id="141355" name="AutoShape 43"/>
          <p:cNvSpPr>
            <a:spLocks noChangeArrowheads="1"/>
          </p:cNvSpPr>
          <p:nvPr/>
        </p:nvSpPr>
        <p:spPr bwMode="auto">
          <a:xfrm rot="-2126994">
            <a:off x="3276600" y="1066800"/>
            <a:ext cx="238125" cy="2921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56" name="Text Box 44"/>
          <p:cNvSpPr txBox="1">
            <a:spLocks noChangeArrowheads="1"/>
          </p:cNvSpPr>
          <p:nvPr/>
        </p:nvSpPr>
        <p:spPr bwMode="auto">
          <a:xfrm rot="-128595">
            <a:off x="4565650" y="3657600"/>
            <a:ext cx="168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0">
                <a:solidFill>
                  <a:srgbClr val="003300"/>
                </a:solidFill>
                <a:latin typeface="VNI-Times" pitchFamily="2" charset="0"/>
              </a:rPr>
              <a:t>NGHEÄ    AN</a:t>
            </a:r>
          </a:p>
        </p:txBody>
      </p:sp>
      <p:sp>
        <p:nvSpPr>
          <p:cNvPr id="141357" name="Text Box 45"/>
          <p:cNvSpPr txBox="1">
            <a:spLocks noChangeArrowheads="1"/>
          </p:cNvSpPr>
          <p:nvPr/>
        </p:nvSpPr>
        <p:spPr bwMode="auto">
          <a:xfrm>
            <a:off x="3276600" y="2895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0">
                <a:solidFill>
                  <a:srgbClr val="003300"/>
                </a:solidFill>
                <a:latin typeface="VNI-Times" pitchFamily="2" charset="0"/>
              </a:rPr>
              <a:t>THANH HOAÙ</a:t>
            </a:r>
          </a:p>
        </p:txBody>
      </p:sp>
      <p:sp>
        <p:nvSpPr>
          <p:cNvPr id="141358" name="AutoShape 46"/>
          <p:cNvSpPr>
            <a:spLocks noChangeArrowheads="1"/>
          </p:cNvSpPr>
          <p:nvPr/>
        </p:nvSpPr>
        <p:spPr bwMode="auto">
          <a:xfrm rot="-10587833">
            <a:off x="4248150" y="2894013"/>
            <a:ext cx="228600" cy="884237"/>
          </a:xfrm>
          <a:custGeom>
            <a:avLst/>
            <a:gdLst>
              <a:gd name="G0" fmla="+- -170750 0 0"/>
              <a:gd name="G1" fmla="+- -3747354 0 0"/>
              <a:gd name="G2" fmla="+- -170750 0 -3747354"/>
              <a:gd name="G3" fmla="+- 10800 0 0"/>
              <a:gd name="G4" fmla="+- 0 0 -17075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55 0 0"/>
              <a:gd name="G9" fmla="+- 0 0 -3747354"/>
              <a:gd name="G10" fmla="+- 5455 0 2700"/>
              <a:gd name="G11" fmla="cos G10 -170750"/>
              <a:gd name="G12" fmla="sin G10 -170750"/>
              <a:gd name="G13" fmla="cos 13500 -170750"/>
              <a:gd name="G14" fmla="sin 13500 -170750"/>
              <a:gd name="G15" fmla="+- G11 10800 0"/>
              <a:gd name="G16" fmla="+- G12 10800 0"/>
              <a:gd name="G17" fmla="+- G13 10800 0"/>
              <a:gd name="G18" fmla="+- G14 10800 0"/>
              <a:gd name="G19" fmla="*/ 5455 1 2"/>
              <a:gd name="G20" fmla="+- G19 5400 0"/>
              <a:gd name="G21" fmla="cos G20 -170750"/>
              <a:gd name="G22" fmla="sin G20 -170750"/>
              <a:gd name="G23" fmla="+- G21 10800 0"/>
              <a:gd name="G24" fmla="+- G12 G23 G22"/>
              <a:gd name="G25" fmla="+- G22 G23 G11"/>
              <a:gd name="G26" fmla="cos 10800 -170750"/>
              <a:gd name="G27" fmla="sin 10800 -170750"/>
              <a:gd name="G28" fmla="cos 5455 -170750"/>
              <a:gd name="G29" fmla="sin 5455 -17075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-17075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55 G39"/>
              <a:gd name="G43" fmla="sin 545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163 w 21600"/>
              <a:gd name="T5" fmla="*/ 5417 h 21600"/>
              <a:gd name="T6" fmla="*/ 15205 w 21600"/>
              <a:gd name="T7" fmla="*/ 3969 h 21600"/>
              <a:gd name="T8" fmla="*/ 15529 w 21600"/>
              <a:gd name="T9" fmla="*/ 8081 h 21600"/>
              <a:gd name="T10" fmla="*/ 24286 w 21600"/>
              <a:gd name="T11" fmla="*/ 10186 h 21600"/>
              <a:gd name="T12" fmla="*/ 19163 w 21600"/>
              <a:gd name="T13" fmla="*/ 15797 h 21600"/>
              <a:gd name="T14" fmla="*/ 13552 w 21600"/>
              <a:gd name="T15" fmla="*/ 1067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49" y="10552"/>
                </a:moveTo>
                <a:cubicBezTo>
                  <a:pt x="16169" y="8788"/>
                  <a:pt x="15240" y="7172"/>
                  <a:pt x="13756" y="6215"/>
                </a:cubicBezTo>
                <a:lnTo>
                  <a:pt x="16653" y="1723"/>
                </a:lnTo>
                <a:cubicBezTo>
                  <a:pt x="19591" y="3618"/>
                  <a:pt x="21429" y="6817"/>
                  <a:pt x="21588" y="10309"/>
                </a:cubicBezTo>
                <a:lnTo>
                  <a:pt x="24286" y="10186"/>
                </a:lnTo>
                <a:lnTo>
                  <a:pt x="19163" y="15797"/>
                </a:lnTo>
                <a:lnTo>
                  <a:pt x="13552" y="10674"/>
                </a:lnTo>
                <a:lnTo>
                  <a:pt x="16249" y="10552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0" hangingPunct="0"/>
            <a:endParaRPr lang="vi-VN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41359" name="Text Box 47"/>
          <p:cNvSpPr txBox="1">
            <a:spLocks noChangeArrowheads="1"/>
          </p:cNvSpPr>
          <p:nvPr/>
        </p:nvSpPr>
        <p:spPr bwMode="auto">
          <a:xfrm>
            <a:off x="4343400" y="9906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003300"/>
                </a:solidFill>
                <a:latin typeface="VNI-Times" pitchFamily="2" charset="0"/>
              </a:rPr>
              <a:t>LAÏNG CHAÂU</a:t>
            </a:r>
          </a:p>
        </p:txBody>
      </p:sp>
      <p:sp>
        <p:nvSpPr>
          <p:cNvPr id="141360" name="AutoShape 48"/>
          <p:cNvSpPr>
            <a:spLocks noChangeArrowheads="1"/>
          </p:cNvSpPr>
          <p:nvPr/>
        </p:nvSpPr>
        <p:spPr bwMode="auto">
          <a:xfrm rot="-2614138">
            <a:off x="5715000" y="1905000"/>
            <a:ext cx="381000" cy="146050"/>
          </a:xfrm>
          <a:prstGeom prst="rightArrow">
            <a:avLst>
              <a:gd name="adj1" fmla="val 50000"/>
              <a:gd name="adj2" fmla="val 652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61" name="AutoShape 49"/>
          <p:cNvSpPr>
            <a:spLocks noChangeArrowheads="1"/>
          </p:cNvSpPr>
          <p:nvPr/>
        </p:nvSpPr>
        <p:spPr bwMode="auto">
          <a:xfrm rot="2343412">
            <a:off x="4343400" y="3657600"/>
            <a:ext cx="298450" cy="284163"/>
          </a:xfrm>
          <a:prstGeom prst="rightArrow">
            <a:avLst>
              <a:gd name="adj1" fmla="val 50000"/>
              <a:gd name="adj2" fmla="val 262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62" name="Text Box 50"/>
          <p:cNvSpPr txBox="1">
            <a:spLocks noChangeArrowheads="1"/>
          </p:cNvSpPr>
          <p:nvPr/>
        </p:nvSpPr>
        <p:spPr bwMode="auto">
          <a:xfrm rot="-1292771">
            <a:off x="22698075" y="-115888"/>
            <a:ext cx="2014538" cy="9835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5400" b="0">
              <a:solidFill>
                <a:srgbClr val="FF3399"/>
              </a:solidFill>
              <a:latin typeface="Verdana" pitchFamily="34" charset="0"/>
            </a:endParaRPr>
          </a:p>
        </p:txBody>
      </p:sp>
      <p:sp>
        <p:nvSpPr>
          <p:cNvPr id="141363" name="AutoShape 51"/>
          <p:cNvSpPr>
            <a:spLocks noChangeArrowheads="1"/>
          </p:cNvSpPr>
          <p:nvPr/>
        </p:nvSpPr>
        <p:spPr bwMode="auto">
          <a:xfrm rot="5536007" flipV="1">
            <a:off x="4192587" y="2970213"/>
            <a:ext cx="225425" cy="228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64" name="AutoShape 52"/>
          <p:cNvSpPr>
            <a:spLocks noChangeArrowheads="1"/>
          </p:cNvSpPr>
          <p:nvPr/>
        </p:nvSpPr>
        <p:spPr bwMode="auto">
          <a:xfrm rot="-10329881">
            <a:off x="4419600" y="2057400"/>
            <a:ext cx="325438" cy="11430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65" name="AutoShape 53"/>
          <p:cNvSpPr>
            <a:spLocks noChangeArrowheads="1"/>
          </p:cNvSpPr>
          <p:nvPr/>
        </p:nvSpPr>
        <p:spPr bwMode="auto">
          <a:xfrm rot="-6964552">
            <a:off x="4904581" y="2105819"/>
            <a:ext cx="249238" cy="6096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66" name="Oval 54"/>
          <p:cNvSpPr>
            <a:spLocks noChangeArrowheads="1"/>
          </p:cNvSpPr>
          <p:nvPr/>
        </p:nvSpPr>
        <p:spPr bwMode="auto">
          <a:xfrm>
            <a:off x="4876800" y="1981200"/>
            <a:ext cx="152400" cy="96838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67" name="AutoShape 55"/>
          <p:cNvSpPr>
            <a:spLocks noChangeArrowheads="1"/>
          </p:cNvSpPr>
          <p:nvPr/>
        </p:nvSpPr>
        <p:spPr bwMode="auto">
          <a:xfrm rot="15170345">
            <a:off x="4891088" y="1966912"/>
            <a:ext cx="249238" cy="582613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68" name="Oval 56"/>
          <p:cNvSpPr>
            <a:spLocks noChangeArrowheads="1"/>
          </p:cNvSpPr>
          <p:nvPr/>
        </p:nvSpPr>
        <p:spPr bwMode="auto">
          <a:xfrm>
            <a:off x="5029200" y="2057400"/>
            <a:ext cx="152400" cy="76200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69" name="Oval 57"/>
          <p:cNvSpPr>
            <a:spLocks noChangeArrowheads="1"/>
          </p:cNvSpPr>
          <p:nvPr/>
        </p:nvSpPr>
        <p:spPr bwMode="auto">
          <a:xfrm>
            <a:off x="5029200" y="2209800"/>
            <a:ext cx="152400" cy="76200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70" name="AutoShape 58"/>
          <p:cNvSpPr>
            <a:spLocks noChangeArrowheads="1"/>
          </p:cNvSpPr>
          <p:nvPr/>
        </p:nvSpPr>
        <p:spPr bwMode="auto">
          <a:xfrm rot="36153409">
            <a:off x="4752182" y="1878806"/>
            <a:ext cx="228600" cy="582613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71" name="AutoShape 59"/>
          <p:cNvSpPr>
            <a:spLocks noChangeArrowheads="1"/>
          </p:cNvSpPr>
          <p:nvPr/>
        </p:nvSpPr>
        <p:spPr bwMode="auto">
          <a:xfrm rot="76670640">
            <a:off x="4495800" y="1828800"/>
            <a:ext cx="249238" cy="582613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72" name="Text Box 60"/>
          <p:cNvSpPr txBox="1">
            <a:spLocks noChangeArrowheads="1"/>
          </p:cNvSpPr>
          <p:nvPr/>
        </p:nvSpPr>
        <p:spPr bwMode="auto">
          <a:xfrm rot="-1665721">
            <a:off x="4648200" y="944563"/>
            <a:ext cx="14478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41373" name="AutoShape 61"/>
          <p:cNvSpPr>
            <a:spLocks noChangeArrowheads="1"/>
          </p:cNvSpPr>
          <p:nvPr/>
        </p:nvSpPr>
        <p:spPr bwMode="auto">
          <a:xfrm rot="8634085" flipH="1">
            <a:off x="5562600" y="1300163"/>
            <a:ext cx="381000" cy="147637"/>
          </a:xfrm>
          <a:prstGeom prst="rightArrow">
            <a:avLst>
              <a:gd name="adj1" fmla="val 50000"/>
              <a:gd name="adj2" fmla="val 64516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74" name="AutoShape 62"/>
          <p:cNvSpPr>
            <a:spLocks noChangeArrowheads="1"/>
          </p:cNvSpPr>
          <p:nvPr/>
        </p:nvSpPr>
        <p:spPr bwMode="auto">
          <a:xfrm rot="2509048">
            <a:off x="5791200" y="990600"/>
            <a:ext cx="188913" cy="2079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75" name="Text Box 63"/>
          <p:cNvSpPr txBox="1">
            <a:spLocks noChangeArrowheads="1"/>
          </p:cNvSpPr>
          <p:nvPr/>
        </p:nvSpPr>
        <p:spPr bwMode="auto">
          <a:xfrm rot="-1665721">
            <a:off x="4648200" y="1008063"/>
            <a:ext cx="12430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  <p:pic>
        <p:nvPicPr>
          <p:cNvPr id="141376" name="Picture 64" descr="Picture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1377" name="Text Box 65"/>
          <p:cNvSpPr txBox="1">
            <a:spLocks noChangeArrowheads="1"/>
          </p:cNvSpPr>
          <p:nvPr/>
        </p:nvSpPr>
        <p:spPr bwMode="auto">
          <a:xfrm>
            <a:off x="3276600" y="176688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003300"/>
                </a:solidFill>
                <a:latin typeface="VNI-Times" pitchFamily="2" charset="0"/>
              </a:rPr>
              <a:t>Phuø Ninh</a:t>
            </a:r>
          </a:p>
        </p:txBody>
      </p:sp>
      <p:sp>
        <p:nvSpPr>
          <p:cNvPr id="141378" name="AutoShape 66"/>
          <p:cNvSpPr>
            <a:spLocks noChangeArrowheads="1"/>
          </p:cNvSpPr>
          <p:nvPr/>
        </p:nvSpPr>
        <p:spPr bwMode="auto">
          <a:xfrm rot="8994018" flipH="1">
            <a:off x="5562600" y="1290638"/>
            <a:ext cx="311150" cy="157162"/>
          </a:xfrm>
          <a:prstGeom prst="rightArrow">
            <a:avLst>
              <a:gd name="adj1" fmla="val 50000"/>
              <a:gd name="adj2" fmla="val 49495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79" name="AutoShape 67"/>
          <p:cNvSpPr>
            <a:spLocks noChangeArrowheads="1"/>
          </p:cNvSpPr>
          <p:nvPr/>
        </p:nvSpPr>
        <p:spPr bwMode="auto">
          <a:xfrm rot="13210891">
            <a:off x="5943600" y="1295400"/>
            <a:ext cx="228600" cy="2460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80" name="AutoShape 68"/>
          <p:cNvSpPr>
            <a:spLocks noChangeArrowheads="1"/>
          </p:cNvSpPr>
          <p:nvPr/>
        </p:nvSpPr>
        <p:spPr bwMode="auto">
          <a:xfrm rot="10570725">
            <a:off x="4876800" y="1676400"/>
            <a:ext cx="153988" cy="76200"/>
          </a:xfrm>
          <a:prstGeom prst="rightArrow">
            <a:avLst>
              <a:gd name="adj1" fmla="val 50000"/>
              <a:gd name="adj2" fmla="val 505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81" name="Text Box 69"/>
          <p:cNvSpPr txBox="1">
            <a:spLocks noChangeArrowheads="1"/>
          </p:cNvSpPr>
          <p:nvPr/>
        </p:nvSpPr>
        <p:spPr bwMode="auto">
          <a:xfrm rot="-986933">
            <a:off x="4919663" y="1295400"/>
            <a:ext cx="566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0">
                <a:solidFill>
                  <a:srgbClr val="FF3399"/>
                </a:solidFill>
                <a:latin typeface="Verdana" pitchFamily="34" charset="0"/>
              </a:rPr>
              <a:t>-</a:t>
            </a:r>
          </a:p>
        </p:txBody>
      </p:sp>
      <p:sp>
        <p:nvSpPr>
          <p:cNvPr id="141382" name="AutoShape 70"/>
          <p:cNvSpPr>
            <a:spLocks noChangeArrowheads="1"/>
          </p:cNvSpPr>
          <p:nvPr/>
        </p:nvSpPr>
        <p:spPr bwMode="auto">
          <a:xfrm rot="-14112246" flipH="1" flipV="1">
            <a:off x="3885407" y="737394"/>
            <a:ext cx="381000" cy="1722437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83" name="AutoShape 71"/>
          <p:cNvSpPr>
            <a:spLocks noChangeArrowheads="1"/>
          </p:cNvSpPr>
          <p:nvPr/>
        </p:nvSpPr>
        <p:spPr bwMode="auto">
          <a:xfrm rot="18087599" flipV="1">
            <a:off x="6757193" y="4977607"/>
            <a:ext cx="290513" cy="14605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84" name="Text Box 72"/>
          <p:cNvSpPr txBox="1">
            <a:spLocks noChangeArrowheads="1"/>
          </p:cNvSpPr>
          <p:nvPr/>
        </p:nvSpPr>
        <p:spPr bwMode="auto">
          <a:xfrm rot="-1665721">
            <a:off x="4648200" y="990600"/>
            <a:ext cx="12430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41385" name="AutoShape 73"/>
          <p:cNvSpPr>
            <a:spLocks noChangeArrowheads="1"/>
          </p:cNvSpPr>
          <p:nvPr/>
        </p:nvSpPr>
        <p:spPr bwMode="auto">
          <a:xfrm rot="7487754" flipH="1" flipV="1">
            <a:off x="3048000" y="304800"/>
            <a:ext cx="304800" cy="13716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86" name="Text Box 74"/>
          <p:cNvSpPr txBox="1">
            <a:spLocks noChangeArrowheads="1"/>
          </p:cNvSpPr>
          <p:nvPr/>
        </p:nvSpPr>
        <p:spPr bwMode="auto">
          <a:xfrm rot="-1665721">
            <a:off x="4648200" y="990600"/>
            <a:ext cx="12430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 dirty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41387" name="Text Box 75"/>
          <p:cNvSpPr txBox="1">
            <a:spLocks noChangeArrowheads="1"/>
          </p:cNvSpPr>
          <p:nvPr/>
        </p:nvSpPr>
        <p:spPr bwMode="auto">
          <a:xfrm>
            <a:off x="-76200" y="4419600"/>
            <a:ext cx="28956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5000" b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</p:spTree>
    <p:extLst>
      <p:ext uri="{BB962C8B-B14F-4D97-AF65-F5344CB8AC3E}">
        <p14:creationId xmlns:p14="http://schemas.microsoft.com/office/powerpoint/2010/main" xmlns="" val="1932989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4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4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4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4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14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141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4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4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2000"/>
                                        <p:tgtEl>
                                          <p:spTgt spid="141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2000"/>
                                        <p:tgtEl>
                                          <p:spTgt spid="141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14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14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14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14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2000"/>
                                        <p:tgtEl>
                                          <p:spTgt spid="14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C -0.01267 -0.02199 -0.01337 -0.03496 -0.0316 -0.04283 C -0.0368 -0.05162 -0.04097 -0.06181 -0.04722 -0.06945 C -0.05104 -0.07408 -0.05798 -0.07454 -0.06267 -0.0794 C -0.06614 -0.08357 -0.06736 -0.09051 -0.07031 -0.09561 C -0.07951 -0.11065 -0.08212 -0.11158 -0.09358 -0.12153 C -0.09635 -0.12871 -0.09757 -0.13658 -0.10121 -0.14306 C -0.1125 -0.16088 -0.14826 -0.17014 -0.16337 -0.17431 C -0.18281 -0.1801 -0.20156 -0.19005 -0.22118 -0.19537 C -0.22986 -0.21412 -0.22882 -0.20463 -0.22882 -0.22107 " pathEditMode="relative" rAng="0" ptsTypes="fffffffffA">
                                      <p:cBhvr>
                                        <p:cTn id="99" dur="2000" fill="hold"/>
                                        <p:tgtEl>
                                          <p:spTgt spid="141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2000"/>
                                        <p:tgtEl>
                                          <p:spTgt spid="14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14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2000"/>
                                        <p:tgtEl>
                                          <p:spTgt spid="14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4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4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2000"/>
                                        <p:tgtEl>
                                          <p:spTgt spid="14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2000"/>
                                        <p:tgtEl>
                                          <p:spTgt spid="14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7" dur="2000"/>
                                        <p:tgtEl>
                                          <p:spTgt spid="14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2000"/>
                                        <p:tgtEl>
                                          <p:spTgt spid="14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5" dur="2000"/>
                                        <p:tgtEl>
                                          <p:spTgt spid="14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8" dur="2000"/>
                                        <p:tgtEl>
                                          <p:spTgt spid="14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4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4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4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2000" fill="hold"/>
                                        <p:tgtEl>
                                          <p:spTgt spid="1413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2000"/>
                                        <p:tgtEl>
                                          <p:spTgt spid="14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4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4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11667 -0.11111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141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555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3774 L 0.15417 -0.13542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141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4884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3" dur="2000"/>
                                        <p:tgtEl>
                                          <p:spTgt spid="14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4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4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3" grpId="0" animBg="1"/>
      <p:bldP spid="141344" grpId="0" animBg="1"/>
      <p:bldP spid="141348" grpId="0"/>
      <p:bldP spid="141349" grpId="0" animBg="1"/>
      <p:bldP spid="141350" grpId="0" animBg="1"/>
      <p:bldP spid="141351" grpId="0" animBg="1"/>
      <p:bldP spid="141352" grpId="0"/>
      <p:bldP spid="141352" grpId="1"/>
      <p:bldP spid="141353" grpId="0" animBg="1"/>
      <p:bldP spid="141353" grpId="1" animBg="1"/>
      <p:bldP spid="141355" grpId="0" animBg="1"/>
      <p:bldP spid="141358" grpId="0" animBg="1"/>
      <p:bldP spid="141360" grpId="0" animBg="1"/>
      <p:bldP spid="141361" grpId="0" animBg="1"/>
      <p:bldP spid="141363" grpId="0" animBg="1"/>
      <p:bldP spid="141364" grpId="0" animBg="1"/>
      <p:bldP spid="141365" grpId="0" animBg="1"/>
      <p:bldP spid="141366" grpId="0" animBg="1"/>
      <p:bldP spid="141367" grpId="0" animBg="1"/>
      <p:bldP spid="141368" grpId="0" animBg="1"/>
      <p:bldP spid="141369" grpId="0" animBg="1"/>
      <p:bldP spid="141370" grpId="0" animBg="1"/>
      <p:bldP spid="141371" grpId="0" animBg="1"/>
      <p:bldP spid="141372" grpId="0"/>
      <p:bldP spid="141372" grpId="1"/>
      <p:bldP spid="141373" grpId="0" animBg="1"/>
      <p:bldP spid="141373" grpId="1" animBg="1"/>
      <p:bldP spid="141374" grpId="0" animBg="1"/>
      <p:bldP spid="141375" grpId="0"/>
      <p:bldP spid="141378" grpId="0" animBg="1"/>
      <p:bldP spid="141379" grpId="0" animBg="1"/>
      <p:bldP spid="141380" grpId="0" animBg="1"/>
      <p:bldP spid="141380" grpId="1" animBg="1"/>
      <p:bldP spid="141381" grpId="0"/>
      <p:bldP spid="141381" grpId="1"/>
      <p:bldP spid="141382" grpId="0" animBg="1"/>
      <p:bldP spid="141383" grpId="0" animBg="1"/>
      <p:bldP spid="141383" grpId="1" animBg="1"/>
      <p:bldP spid="141384" grpId="0"/>
      <p:bldP spid="141385" grpId="0" animBg="1"/>
      <p:bldP spid="1413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ENTER1">
            <a:hlinkClick r:id="rId5" action="ppaction://hlinksldjump">
              <a:snd r:embed="rId6" name="push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6275" y="6550847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images553600_hung_dao_dai_vuon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pic>
        <p:nvPicPr>
          <p:cNvPr id="10" name="Picture 3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1" y="0"/>
            <a:ext cx="3048000" cy="312118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10" y="0"/>
            <a:ext cx="2946690" cy="319738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3124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495800" cy="2971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648200" cy="300498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798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11"/>
          <p:cNvPicPr>
            <a:picLocks noChangeAspect="1" noChangeArrowheads="1"/>
          </p:cNvPicPr>
          <p:nvPr/>
        </p:nvPicPr>
        <p:blipFill>
          <a:blip r:embed="rId2">
            <a:lum bright="-22000" contrast="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1143000" y="34290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3333CC"/>
                </a:solidFill>
                <a:latin typeface="VNI-Times" pitchFamily="2" charset="0"/>
              </a:rPr>
              <a:t>Quaân Traàn chaën ñaùnh </a:t>
            </a:r>
          </a:p>
        </p:txBody>
      </p:sp>
      <p:sp>
        <p:nvSpPr>
          <p:cNvPr id="154628" name="AutoShape 4"/>
          <p:cNvSpPr>
            <a:spLocks noChangeArrowheads="1"/>
          </p:cNvSpPr>
          <p:nvPr/>
        </p:nvSpPr>
        <p:spPr bwMode="auto">
          <a:xfrm>
            <a:off x="457200" y="35052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0" y="2757488"/>
            <a:ext cx="28956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5000" b="0">
                <a:solidFill>
                  <a:srgbClr val="FF3399"/>
                </a:solidFill>
                <a:latin typeface="Verdana" pitchFamily="34" charset="0"/>
              </a:rPr>
              <a:t>--</a:t>
            </a:r>
          </a:p>
        </p:txBody>
      </p:sp>
      <p:cxnSp>
        <p:nvCxnSpPr>
          <p:cNvPr id="154630" name="AutoShape 6"/>
          <p:cNvCxnSpPr>
            <a:cxnSpLocks noChangeShapeType="1"/>
          </p:cNvCxnSpPr>
          <p:nvPr/>
        </p:nvCxnSpPr>
        <p:spPr bwMode="auto">
          <a:xfrm>
            <a:off x="6915150" y="25908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4631" name="AutoShape 7"/>
          <p:cNvSpPr>
            <a:spLocks noChangeArrowheads="1"/>
          </p:cNvSpPr>
          <p:nvPr/>
        </p:nvSpPr>
        <p:spPr bwMode="auto">
          <a:xfrm rot="-5582410">
            <a:off x="647700" y="3771900"/>
            <a:ext cx="685800" cy="2590800"/>
          </a:xfrm>
          <a:custGeom>
            <a:avLst/>
            <a:gdLst>
              <a:gd name="G0" fmla="+- 0 0 0"/>
              <a:gd name="G1" fmla="+- -2582477 0 0"/>
              <a:gd name="G2" fmla="+- 0 0 -2582477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2582477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2582477"/>
              <a:gd name="G36" fmla="sin G34 -2582477"/>
              <a:gd name="G37" fmla="+/ -2582477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967 w 21600"/>
              <a:gd name="T5" fmla="*/ 7158 h 21600"/>
              <a:gd name="T6" fmla="*/ 17058 w 21600"/>
              <a:gd name="T7" fmla="*/ 5658 h 21600"/>
              <a:gd name="T8" fmla="*/ 15883 w 21600"/>
              <a:gd name="T9" fmla="*/ 897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549"/>
                  <a:pt x="15766" y="8338"/>
                  <a:pt x="14972" y="7372"/>
                </a:cubicBezTo>
                <a:lnTo>
                  <a:pt x="19144" y="3944"/>
                </a:lnTo>
                <a:cubicBezTo>
                  <a:pt x="20732" y="5876"/>
                  <a:pt x="21599" y="8299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-5715000" y="-9677400"/>
            <a:ext cx="114300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0000" b="0">
                <a:solidFill>
                  <a:schemeClr val="tx1"/>
                </a:solidFill>
                <a:latin typeface="Verdana" pitchFamily="34" charset="0"/>
              </a:rPr>
              <a:t>---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457200" y="3733800"/>
            <a:ext cx="3886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solidFill>
                  <a:srgbClr val="3333CC"/>
                </a:solidFill>
                <a:latin typeface="VNI-Times" pitchFamily="2" charset="0"/>
              </a:rPr>
              <a:t>                          </a:t>
            </a:r>
            <a:r>
              <a:rPr lang="en-US" sz="1600" b="0">
                <a:solidFill>
                  <a:srgbClr val="3333CC"/>
                </a:solidFill>
                <a:latin typeface="VNI-Times" pitchFamily="2" charset="0"/>
              </a:rPr>
              <a:t>Quaân Traàn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3333CC"/>
                </a:solidFill>
                <a:latin typeface="VNI-Times" pitchFamily="2" charset="0"/>
              </a:rPr>
              <a:t> ruùt lui baûo toaøn löïc löôïng</a:t>
            </a:r>
          </a:p>
        </p:txBody>
      </p:sp>
      <p:sp>
        <p:nvSpPr>
          <p:cNvPr id="154634" name="AutoShape 10"/>
          <p:cNvSpPr>
            <a:spLocks noChangeArrowheads="1"/>
          </p:cNvSpPr>
          <p:nvPr/>
        </p:nvSpPr>
        <p:spPr bwMode="auto">
          <a:xfrm rot="-4518037">
            <a:off x="338138" y="4854574"/>
            <a:ext cx="806450" cy="1524001"/>
          </a:xfrm>
          <a:custGeom>
            <a:avLst/>
            <a:gdLst>
              <a:gd name="G0" fmla="+- 0 0 0"/>
              <a:gd name="G1" fmla="+- -3684615 0 0"/>
              <a:gd name="G2" fmla="+- 0 0 -3684615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684615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684615"/>
              <a:gd name="G36" fmla="sin G34 -3684615"/>
              <a:gd name="G37" fmla="+/ -3684615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325 w 21600"/>
              <a:gd name="T5" fmla="*/ 5711 h 21600"/>
              <a:gd name="T6" fmla="*/ 15303 w 21600"/>
              <a:gd name="T7" fmla="*/ 4067 h 21600"/>
              <a:gd name="T8" fmla="*/ 15562 w 21600"/>
              <a:gd name="T9" fmla="*/ 825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97"/>
                  <a:pt x="15300" y="7313"/>
                  <a:pt x="13802" y="6311"/>
                </a:cubicBezTo>
                <a:lnTo>
                  <a:pt x="16804" y="1822"/>
                </a:lnTo>
                <a:cubicBezTo>
                  <a:pt x="19801" y="3827"/>
                  <a:pt x="21599" y="7194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1524000" y="45862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3333CC"/>
                </a:solidFill>
                <a:latin typeface="VNI-Times" pitchFamily="2" charset="0"/>
              </a:rPr>
              <a:t>Quaân Traàn taán coâng</a:t>
            </a:r>
          </a:p>
        </p:txBody>
      </p:sp>
      <p:sp>
        <p:nvSpPr>
          <p:cNvPr id="154636" name="Text Box 12"/>
          <p:cNvSpPr txBox="1">
            <a:spLocks noChangeArrowheads="1"/>
          </p:cNvSpPr>
          <p:nvPr/>
        </p:nvSpPr>
        <p:spPr bwMode="auto">
          <a:xfrm>
            <a:off x="1295400" y="5149850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3333CC"/>
                </a:solidFill>
                <a:latin typeface="VNI-Times" pitchFamily="2" charset="0"/>
              </a:rPr>
              <a:t>Quaân Nguyeân tieán ñaùnh</a:t>
            </a:r>
          </a:p>
        </p:txBody>
      </p:sp>
      <p:sp>
        <p:nvSpPr>
          <p:cNvPr id="154637" name="Text Box 13"/>
          <p:cNvSpPr txBox="1">
            <a:spLocks noChangeArrowheads="1"/>
          </p:cNvSpPr>
          <p:nvPr/>
        </p:nvSpPr>
        <p:spPr bwMode="auto">
          <a:xfrm>
            <a:off x="533400" y="5514975"/>
            <a:ext cx="327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chemeClr val="tx1"/>
                </a:solidFill>
                <a:latin typeface="VNI-Times" pitchFamily="2" charset="0"/>
              </a:rPr>
              <a:t>                                   </a:t>
            </a:r>
            <a:r>
              <a:rPr lang="en-US" sz="1600" b="0">
                <a:solidFill>
                  <a:srgbClr val="3333CC"/>
                </a:solidFill>
                <a:latin typeface="VNI-Times" pitchFamily="2" charset="0"/>
              </a:rPr>
              <a:t>Quaân Nguyeân ruùt lui vaø thoaùt chaïy</a:t>
            </a:r>
          </a:p>
        </p:txBody>
      </p:sp>
      <p:sp>
        <p:nvSpPr>
          <p:cNvPr id="154638" name="Text Box 14"/>
          <p:cNvSpPr txBox="1">
            <a:spLocks noChangeArrowheads="1"/>
          </p:cNvSpPr>
          <p:nvPr/>
        </p:nvSpPr>
        <p:spPr bwMode="auto">
          <a:xfrm>
            <a:off x="533400" y="2925763"/>
            <a:ext cx="2819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>
                <a:solidFill>
                  <a:srgbClr val="3333CC"/>
                </a:solidFill>
                <a:latin typeface="VNI-Times" pitchFamily="2" charset="0"/>
              </a:rPr>
              <a:t>CHUÙ GIAÛI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0" y="3048000"/>
            <a:ext cx="3581400" cy="38100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0" name="AutoShape 16"/>
          <p:cNvSpPr>
            <a:spLocks noChangeArrowheads="1"/>
          </p:cNvSpPr>
          <p:nvPr/>
        </p:nvSpPr>
        <p:spPr bwMode="auto">
          <a:xfrm>
            <a:off x="1905000" y="38862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1" name="AutoShape 17"/>
          <p:cNvSpPr>
            <a:spLocks noChangeArrowheads="1"/>
          </p:cNvSpPr>
          <p:nvPr/>
        </p:nvSpPr>
        <p:spPr bwMode="auto">
          <a:xfrm>
            <a:off x="1752600" y="55626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vi-VN" b="0">
              <a:solidFill>
                <a:srgbClr val="003300"/>
              </a:solidFill>
              <a:latin typeface="Verdana" pitchFamily="34" charset="0"/>
            </a:endParaRPr>
          </a:p>
        </p:txBody>
      </p:sp>
      <p:pic>
        <p:nvPicPr>
          <p:cNvPr id="154642" name="Picture 18" descr="Picture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4643" name="Text Box 19"/>
          <p:cNvSpPr txBox="1">
            <a:spLocks noChangeArrowheads="1"/>
          </p:cNvSpPr>
          <p:nvPr/>
        </p:nvSpPr>
        <p:spPr bwMode="auto">
          <a:xfrm>
            <a:off x="3429000" y="1782763"/>
            <a:ext cx="1217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b="0">
                <a:solidFill>
                  <a:srgbClr val="003300"/>
                </a:solidFill>
                <a:latin typeface="VNI-Times" pitchFamily="2" charset="0"/>
              </a:rPr>
              <a:t>TH</a:t>
            </a:r>
            <a:r>
              <a:rPr lang="en-US" sz="1200" b="0">
                <a:solidFill>
                  <a:srgbClr val="003300"/>
                </a:solidFill>
                <a:latin typeface="Verdana" pitchFamily="34" charset="0"/>
              </a:rPr>
              <a:t>ĂNG LONG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 rot="2880555">
            <a:off x="7065963" y="6057900"/>
            <a:ext cx="25384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b="0" dirty="0" err="1">
                <a:solidFill>
                  <a:srgbClr val="FF0000"/>
                </a:solidFill>
                <a:latin typeface="Verdana" pitchFamily="34" charset="0"/>
              </a:rPr>
              <a:t>cham</a:t>
            </a:r>
            <a:r>
              <a:rPr lang="en-US" sz="3200" b="0" dirty="0">
                <a:solidFill>
                  <a:srgbClr val="FF0000"/>
                </a:solidFill>
                <a:latin typeface="Verdana" pitchFamily="34" charset="0"/>
              </a:rPr>
              <a:t>-pa</a:t>
            </a:r>
          </a:p>
        </p:txBody>
      </p:sp>
      <p:sp>
        <p:nvSpPr>
          <p:cNvPr id="154645" name="Text Box 21"/>
          <p:cNvSpPr txBox="1">
            <a:spLocks noChangeArrowheads="1"/>
          </p:cNvSpPr>
          <p:nvPr/>
        </p:nvSpPr>
        <p:spPr bwMode="auto">
          <a:xfrm>
            <a:off x="6553200" y="4616450"/>
            <a:ext cx="1371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9600" b="0" dirty="0">
                <a:solidFill>
                  <a:srgbClr val="FF0000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54646" name="Text Box 22"/>
          <p:cNvSpPr txBox="1">
            <a:spLocks noChangeArrowheads="1"/>
          </p:cNvSpPr>
          <p:nvPr/>
        </p:nvSpPr>
        <p:spPr bwMode="auto">
          <a:xfrm>
            <a:off x="5486400" y="1447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003300"/>
                </a:solidFill>
                <a:latin typeface="VNI-Times" pitchFamily="2" charset="0"/>
              </a:rPr>
              <a:t>Van Kieáp</a:t>
            </a:r>
          </a:p>
        </p:txBody>
      </p:sp>
      <p:sp>
        <p:nvSpPr>
          <p:cNvPr id="154647" name="Text Box 23"/>
          <p:cNvSpPr txBox="1">
            <a:spLocks noChangeArrowheads="1"/>
          </p:cNvSpPr>
          <p:nvPr/>
        </p:nvSpPr>
        <p:spPr bwMode="auto">
          <a:xfrm>
            <a:off x="7696200" y="51054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FFFF00"/>
                </a:solidFill>
                <a:latin typeface="Verdana" pitchFamily="34" charset="0"/>
              </a:rPr>
              <a:t>THỜI TRẦN</a:t>
            </a:r>
          </a:p>
        </p:txBody>
      </p:sp>
      <p:sp>
        <p:nvSpPr>
          <p:cNvPr id="154648" name="Text Box 24"/>
          <p:cNvSpPr txBox="1">
            <a:spLocks noChangeArrowheads="1"/>
          </p:cNvSpPr>
          <p:nvPr/>
        </p:nvSpPr>
        <p:spPr bwMode="auto">
          <a:xfrm>
            <a:off x="5105400" y="1720850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003300"/>
                </a:solidFill>
                <a:latin typeface="VNI-Times" pitchFamily="2" charset="0"/>
              </a:rPr>
              <a:t>Chöông  Döông</a:t>
            </a:r>
          </a:p>
        </p:txBody>
      </p:sp>
      <p:sp>
        <p:nvSpPr>
          <p:cNvPr id="154649" name="Text Box 25"/>
          <p:cNvSpPr txBox="1">
            <a:spLocks noChangeArrowheads="1"/>
          </p:cNvSpPr>
          <p:nvPr/>
        </p:nvSpPr>
        <p:spPr bwMode="auto">
          <a:xfrm>
            <a:off x="5257800" y="20574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003300"/>
                </a:solidFill>
                <a:latin typeface="VNI-Times" pitchFamily="2" charset="0"/>
              </a:rPr>
              <a:t>Taây Keát</a:t>
            </a:r>
          </a:p>
        </p:txBody>
      </p:sp>
      <p:sp>
        <p:nvSpPr>
          <p:cNvPr id="154650" name="Text Box 26"/>
          <p:cNvSpPr txBox="1">
            <a:spLocks noChangeArrowheads="1"/>
          </p:cNvSpPr>
          <p:nvPr/>
        </p:nvSpPr>
        <p:spPr bwMode="auto">
          <a:xfrm>
            <a:off x="2743200" y="21939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003300"/>
                </a:solidFill>
                <a:latin typeface="VNI-Times" pitchFamily="2" charset="0"/>
              </a:rPr>
              <a:t>	</a:t>
            </a:r>
            <a:r>
              <a:rPr lang="en-US" sz="1200" b="0">
                <a:solidFill>
                  <a:srgbClr val="003300"/>
                </a:solidFill>
                <a:latin typeface="VNI-Times" pitchFamily="2" charset="0"/>
              </a:rPr>
              <a:t>THIEÂN TRÖÔØNG</a:t>
            </a:r>
          </a:p>
        </p:txBody>
      </p:sp>
      <p:sp>
        <p:nvSpPr>
          <p:cNvPr id="154651" name="Text Box 27"/>
          <p:cNvSpPr txBox="1">
            <a:spLocks noChangeArrowheads="1"/>
          </p:cNvSpPr>
          <p:nvPr/>
        </p:nvSpPr>
        <p:spPr bwMode="auto">
          <a:xfrm>
            <a:off x="5181600" y="19050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0">
                <a:solidFill>
                  <a:srgbClr val="003300"/>
                </a:solidFill>
                <a:latin typeface="VNI-Times" pitchFamily="2" charset="0"/>
              </a:rPr>
              <a:t>Haøm Töû</a:t>
            </a: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53050" y="1600200"/>
            <a:ext cx="209550" cy="76200"/>
          </a:xfrm>
          <a:prstGeom prst="ellipse">
            <a:avLst/>
          </a:prstGeom>
          <a:solidFill>
            <a:srgbClr val="FF3399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3" name="AutoShape 29"/>
          <p:cNvSpPr>
            <a:spLocks noChangeArrowheads="1"/>
          </p:cNvSpPr>
          <p:nvPr/>
        </p:nvSpPr>
        <p:spPr bwMode="auto">
          <a:xfrm rot="3123977" flipH="1">
            <a:off x="6422231" y="-297656"/>
            <a:ext cx="276225" cy="2605088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4" name="AutoShape 30"/>
          <p:cNvSpPr>
            <a:spLocks noChangeArrowheads="1"/>
          </p:cNvSpPr>
          <p:nvPr/>
        </p:nvSpPr>
        <p:spPr bwMode="auto">
          <a:xfrm rot="8062817" flipV="1">
            <a:off x="2281238" y="-838200"/>
            <a:ext cx="381000" cy="1752600"/>
          </a:xfrm>
          <a:custGeom>
            <a:avLst/>
            <a:gdLst>
              <a:gd name="G0" fmla="+- 1146696 0 0"/>
              <a:gd name="G1" fmla="+- -4423208 0 0"/>
              <a:gd name="G2" fmla="+- 1146696 0 -4423208"/>
              <a:gd name="G3" fmla="+- 10800 0 0"/>
              <a:gd name="G4" fmla="+- 0 0 114669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4965 0 0"/>
              <a:gd name="G9" fmla="+- 0 0 -4423208"/>
              <a:gd name="G10" fmla="+- 4965 0 2700"/>
              <a:gd name="G11" fmla="cos G10 1146696"/>
              <a:gd name="G12" fmla="sin G10 1146696"/>
              <a:gd name="G13" fmla="cos 13500 1146696"/>
              <a:gd name="G14" fmla="sin 13500 1146696"/>
              <a:gd name="G15" fmla="+- G11 10800 0"/>
              <a:gd name="G16" fmla="+- G12 10800 0"/>
              <a:gd name="G17" fmla="+- G13 10800 0"/>
              <a:gd name="G18" fmla="+- G14 10800 0"/>
              <a:gd name="G19" fmla="*/ 4965 1 2"/>
              <a:gd name="G20" fmla="+- G19 5400 0"/>
              <a:gd name="G21" fmla="cos G20 1146696"/>
              <a:gd name="G22" fmla="sin G20 1146696"/>
              <a:gd name="G23" fmla="+- G21 10800 0"/>
              <a:gd name="G24" fmla="+- G12 G23 G22"/>
              <a:gd name="G25" fmla="+- G22 G23 G11"/>
              <a:gd name="G26" fmla="cos 10800 1146696"/>
              <a:gd name="G27" fmla="sin 10800 1146696"/>
              <a:gd name="G28" fmla="cos 4965 1146696"/>
              <a:gd name="G29" fmla="sin 4965 114669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4423208"/>
              <a:gd name="G36" fmla="sin G34 -4423208"/>
              <a:gd name="G37" fmla="+/ -4423208 114669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4965 G39"/>
              <a:gd name="G43" fmla="sin 496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588 w 21600"/>
              <a:gd name="T5" fmla="*/ 6236 h 21600"/>
              <a:gd name="T6" fmla="*/ 13817 w 21600"/>
              <a:gd name="T7" fmla="*/ 3517 h 21600"/>
              <a:gd name="T8" fmla="*/ 15299 w 21600"/>
              <a:gd name="T9" fmla="*/ 8701 h 21600"/>
              <a:gd name="T10" fmla="*/ 23675 w 21600"/>
              <a:gd name="T11" fmla="*/ 14858 h 21600"/>
              <a:gd name="T12" fmla="*/ 16628 w 21600"/>
              <a:gd name="T13" fmla="*/ 18528 h 21600"/>
              <a:gd name="T14" fmla="*/ 12960 w 21600"/>
              <a:gd name="T15" fmla="*/ 1148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535" y="12292"/>
                </a:moveTo>
                <a:cubicBezTo>
                  <a:pt x="15687" y="11809"/>
                  <a:pt x="15765" y="11306"/>
                  <a:pt x="15765" y="10800"/>
                </a:cubicBezTo>
                <a:cubicBezTo>
                  <a:pt x="15765" y="8792"/>
                  <a:pt x="14555" y="6981"/>
                  <a:pt x="12700" y="6213"/>
                </a:cubicBezTo>
                <a:lnTo>
                  <a:pt x="14934" y="822"/>
                </a:lnTo>
                <a:cubicBezTo>
                  <a:pt x="18969" y="2494"/>
                  <a:pt x="21600" y="6432"/>
                  <a:pt x="21600" y="10800"/>
                </a:cubicBezTo>
                <a:cubicBezTo>
                  <a:pt x="21600" y="11901"/>
                  <a:pt x="21431" y="12996"/>
                  <a:pt x="21100" y="14047"/>
                </a:cubicBezTo>
                <a:lnTo>
                  <a:pt x="23675" y="14858"/>
                </a:lnTo>
                <a:lnTo>
                  <a:pt x="16628" y="18528"/>
                </a:lnTo>
                <a:lnTo>
                  <a:pt x="12960" y="11480"/>
                </a:lnTo>
                <a:lnTo>
                  <a:pt x="15535" y="12292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AutoShape 31"/>
          <p:cNvSpPr>
            <a:spLocks noChangeArrowheads="1"/>
          </p:cNvSpPr>
          <p:nvPr/>
        </p:nvSpPr>
        <p:spPr bwMode="auto">
          <a:xfrm rot="18087599" flipV="1">
            <a:off x="7918450" y="5175250"/>
            <a:ext cx="304800" cy="19939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Text Box 32"/>
          <p:cNvSpPr txBox="1">
            <a:spLocks noChangeArrowheads="1"/>
          </p:cNvSpPr>
          <p:nvPr/>
        </p:nvSpPr>
        <p:spPr bwMode="auto">
          <a:xfrm rot="9227735">
            <a:off x="5334000" y="914400"/>
            <a:ext cx="860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5400" b="0" dirty="0">
                <a:solidFill>
                  <a:srgbClr val="FF0000"/>
                </a:solidFill>
                <a:latin typeface="Verdana" pitchFamily="34" charset="0"/>
              </a:rPr>
              <a:t>-</a:t>
            </a:r>
          </a:p>
        </p:txBody>
      </p:sp>
      <p:sp>
        <p:nvSpPr>
          <p:cNvPr id="154657" name="AutoShape 33"/>
          <p:cNvSpPr>
            <a:spLocks noChangeArrowheads="1"/>
          </p:cNvSpPr>
          <p:nvPr/>
        </p:nvSpPr>
        <p:spPr bwMode="auto">
          <a:xfrm rot="18875662" flipH="1">
            <a:off x="5387976" y="1433512"/>
            <a:ext cx="374650" cy="98425"/>
          </a:xfrm>
          <a:prstGeom prst="rightArrow">
            <a:avLst>
              <a:gd name="adj1" fmla="val 50000"/>
              <a:gd name="adj2" fmla="val 95161"/>
            </a:avLst>
          </a:prstGeom>
          <a:solidFill>
            <a:srgbClr val="FF0000"/>
          </a:solidFill>
          <a:ln w="9525">
            <a:noFill/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58" name="AutoShape 34"/>
          <p:cNvSpPr>
            <a:spLocks noChangeArrowheads="1"/>
          </p:cNvSpPr>
          <p:nvPr/>
        </p:nvSpPr>
        <p:spPr bwMode="auto">
          <a:xfrm rot="27306061">
            <a:off x="5008562" y="1087438"/>
            <a:ext cx="269875" cy="990600"/>
          </a:xfrm>
          <a:custGeom>
            <a:avLst/>
            <a:gdLst>
              <a:gd name="G0" fmla="+- 0 0 0"/>
              <a:gd name="G1" fmla="+- -4324304 0 0"/>
              <a:gd name="G2" fmla="+- 0 0 -432430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432430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4324304"/>
              <a:gd name="G36" fmla="sin G34 -4324304"/>
              <a:gd name="G37" fmla="+/ -432430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858 w 21600"/>
              <a:gd name="T5" fmla="*/ 4919 h 21600"/>
              <a:gd name="T6" fmla="*/ 14096 w 21600"/>
              <a:gd name="T7" fmla="*/ 3401 h 21600"/>
              <a:gd name="T8" fmla="*/ 15329 w 21600"/>
              <a:gd name="T9" fmla="*/ 785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667"/>
                  <a:pt x="14945" y="6735"/>
                  <a:pt x="12997" y="5867"/>
                </a:cubicBezTo>
                <a:lnTo>
                  <a:pt x="15195" y="934"/>
                </a:lnTo>
                <a:cubicBezTo>
                  <a:pt x="19090" y="2670"/>
                  <a:pt x="21599" y="65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9" name="AutoShape 35"/>
          <p:cNvSpPr>
            <a:spLocks noChangeArrowheads="1"/>
          </p:cNvSpPr>
          <p:nvPr/>
        </p:nvSpPr>
        <p:spPr bwMode="auto">
          <a:xfrm rot="-18342722">
            <a:off x="5596732" y="804068"/>
            <a:ext cx="209550" cy="1192213"/>
          </a:xfrm>
          <a:custGeom>
            <a:avLst/>
            <a:gdLst>
              <a:gd name="G0" fmla="+- 0 0 0"/>
              <a:gd name="G1" fmla="+- -4324304 0 0"/>
              <a:gd name="G2" fmla="+- 0 0 -432430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432430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4324304"/>
              <a:gd name="G36" fmla="sin G34 -4324304"/>
              <a:gd name="G37" fmla="+/ -432430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858 w 21600"/>
              <a:gd name="T5" fmla="*/ 4919 h 21600"/>
              <a:gd name="T6" fmla="*/ 14096 w 21600"/>
              <a:gd name="T7" fmla="*/ 3401 h 21600"/>
              <a:gd name="T8" fmla="*/ 15329 w 21600"/>
              <a:gd name="T9" fmla="*/ 785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667"/>
                  <a:pt x="14945" y="6735"/>
                  <a:pt x="12997" y="5867"/>
                </a:cubicBezTo>
                <a:lnTo>
                  <a:pt x="15195" y="934"/>
                </a:lnTo>
                <a:cubicBezTo>
                  <a:pt x="19090" y="2670"/>
                  <a:pt x="21599" y="65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hangingPunct="0"/>
            <a:endParaRPr lang="vi-VN" b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4660" name="AutoShape 36"/>
          <p:cNvSpPr>
            <a:spLocks noChangeArrowheads="1"/>
          </p:cNvSpPr>
          <p:nvPr/>
        </p:nvSpPr>
        <p:spPr bwMode="auto">
          <a:xfrm rot="7487754" flipH="1" flipV="1">
            <a:off x="3200400" y="0"/>
            <a:ext cx="304800" cy="19812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1" name="Text Box 37"/>
          <p:cNvSpPr txBox="1">
            <a:spLocks noChangeArrowheads="1"/>
          </p:cNvSpPr>
          <p:nvPr/>
        </p:nvSpPr>
        <p:spPr bwMode="auto">
          <a:xfrm>
            <a:off x="2362200" y="9906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solidFill>
                  <a:srgbClr val="003300"/>
                </a:solidFill>
                <a:latin typeface="VNI-Times" pitchFamily="2" charset="0"/>
              </a:rPr>
              <a:t>Thu Vaät</a:t>
            </a:r>
          </a:p>
        </p:txBody>
      </p:sp>
      <p:sp>
        <p:nvSpPr>
          <p:cNvPr id="154662" name="Text Box 38"/>
          <p:cNvSpPr txBox="1">
            <a:spLocks noChangeArrowheads="1"/>
          </p:cNvSpPr>
          <p:nvPr/>
        </p:nvSpPr>
        <p:spPr bwMode="auto">
          <a:xfrm rot="-128595">
            <a:off x="4494213" y="3427413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0">
                <a:solidFill>
                  <a:srgbClr val="003300"/>
                </a:solidFill>
                <a:latin typeface="VNI-Times" pitchFamily="2" charset="0"/>
              </a:rPr>
              <a:t>NGHEÄ    AN</a:t>
            </a:r>
          </a:p>
        </p:txBody>
      </p:sp>
      <p:sp>
        <p:nvSpPr>
          <p:cNvPr id="154663" name="Text Box 39"/>
          <p:cNvSpPr txBox="1">
            <a:spLocks noChangeArrowheads="1"/>
          </p:cNvSpPr>
          <p:nvPr/>
        </p:nvSpPr>
        <p:spPr bwMode="auto">
          <a:xfrm>
            <a:off x="3276600" y="25908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0">
                <a:solidFill>
                  <a:srgbClr val="003300"/>
                </a:solidFill>
                <a:latin typeface="VNI-Times" pitchFamily="2" charset="0"/>
              </a:rPr>
              <a:t>THANH HOAÙ</a:t>
            </a:r>
          </a:p>
        </p:txBody>
      </p:sp>
      <p:sp>
        <p:nvSpPr>
          <p:cNvPr id="154664" name="AutoShape 40"/>
          <p:cNvSpPr>
            <a:spLocks noChangeArrowheads="1"/>
          </p:cNvSpPr>
          <p:nvPr/>
        </p:nvSpPr>
        <p:spPr bwMode="auto">
          <a:xfrm rot="-10587833">
            <a:off x="4495800" y="2743200"/>
            <a:ext cx="228600" cy="960438"/>
          </a:xfrm>
          <a:custGeom>
            <a:avLst/>
            <a:gdLst>
              <a:gd name="G0" fmla="+- -170750 0 0"/>
              <a:gd name="G1" fmla="+- -3747354 0 0"/>
              <a:gd name="G2" fmla="+- -170750 0 -3747354"/>
              <a:gd name="G3" fmla="+- 10800 0 0"/>
              <a:gd name="G4" fmla="+- 0 0 -17075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55 0 0"/>
              <a:gd name="G9" fmla="+- 0 0 -3747354"/>
              <a:gd name="G10" fmla="+- 5455 0 2700"/>
              <a:gd name="G11" fmla="cos G10 -170750"/>
              <a:gd name="G12" fmla="sin G10 -170750"/>
              <a:gd name="G13" fmla="cos 13500 -170750"/>
              <a:gd name="G14" fmla="sin 13500 -170750"/>
              <a:gd name="G15" fmla="+- G11 10800 0"/>
              <a:gd name="G16" fmla="+- G12 10800 0"/>
              <a:gd name="G17" fmla="+- G13 10800 0"/>
              <a:gd name="G18" fmla="+- G14 10800 0"/>
              <a:gd name="G19" fmla="*/ 5455 1 2"/>
              <a:gd name="G20" fmla="+- G19 5400 0"/>
              <a:gd name="G21" fmla="cos G20 -170750"/>
              <a:gd name="G22" fmla="sin G20 -170750"/>
              <a:gd name="G23" fmla="+- G21 10800 0"/>
              <a:gd name="G24" fmla="+- G12 G23 G22"/>
              <a:gd name="G25" fmla="+- G22 G23 G11"/>
              <a:gd name="G26" fmla="cos 10800 -170750"/>
              <a:gd name="G27" fmla="sin 10800 -170750"/>
              <a:gd name="G28" fmla="cos 5455 -170750"/>
              <a:gd name="G29" fmla="sin 5455 -17075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-17075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55 G39"/>
              <a:gd name="G43" fmla="sin 545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163 w 21600"/>
              <a:gd name="T5" fmla="*/ 5417 h 21600"/>
              <a:gd name="T6" fmla="*/ 15205 w 21600"/>
              <a:gd name="T7" fmla="*/ 3969 h 21600"/>
              <a:gd name="T8" fmla="*/ 15529 w 21600"/>
              <a:gd name="T9" fmla="*/ 8081 h 21600"/>
              <a:gd name="T10" fmla="*/ 24286 w 21600"/>
              <a:gd name="T11" fmla="*/ 10186 h 21600"/>
              <a:gd name="T12" fmla="*/ 19163 w 21600"/>
              <a:gd name="T13" fmla="*/ 15797 h 21600"/>
              <a:gd name="T14" fmla="*/ 13552 w 21600"/>
              <a:gd name="T15" fmla="*/ 1067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49" y="10552"/>
                </a:moveTo>
                <a:cubicBezTo>
                  <a:pt x="16169" y="8788"/>
                  <a:pt x="15240" y="7172"/>
                  <a:pt x="13756" y="6215"/>
                </a:cubicBezTo>
                <a:lnTo>
                  <a:pt x="16653" y="1723"/>
                </a:lnTo>
                <a:cubicBezTo>
                  <a:pt x="19591" y="3618"/>
                  <a:pt x="21429" y="6817"/>
                  <a:pt x="21588" y="10309"/>
                </a:cubicBezTo>
                <a:lnTo>
                  <a:pt x="24286" y="10186"/>
                </a:lnTo>
                <a:lnTo>
                  <a:pt x="19163" y="15797"/>
                </a:lnTo>
                <a:lnTo>
                  <a:pt x="13552" y="10674"/>
                </a:lnTo>
                <a:lnTo>
                  <a:pt x="16249" y="10552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0" hangingPunct="0"/>
            <a:endParaRPr lang="vi-VN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54665" name="Text Box 41"/>
          <p:cNvSpPr txBox="1">
            <a:spLocks noChangeArrowheads="1"/>
          </p:cNvSpPr>
          <p:nvPr/>
        </p:nvSpPr>
        <p:spPr bwMode="auto">
          <a:xfrm>
            <a:off x="4215139" y="642938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003300"/>
                </a:solidFill>
                <a:latin typeface="VNI-Times" pitchFamily="2" charset="0"/>
              </a:rPr>
              <a:t>LAÏNG CHAÂU</a:t>
            </a:r>
          </a:p>
        </p:txBody>
      </p:sp>
      <p:sp>
        <p:nvSpPr>
          <p:cNvPr id="154666" name="AutoShape 42"/>
          <p:cNvSpPr>
            <a:spLocks noChangeArrowheads="1"/>
          </p:cNvSpPr>
          <p:nvPr/>
        </p:nvSpPr>
        <p:spPr bwMode="auto">
          <a:xfrm rot="-2614138">
            <a:off x="5638800" y="2057400"/>
            <a:ext cx="381000" cy="146050"/>
          </a:xfrm>
          <a:prstGeom prst="rightArrow">
            <a:avLst>
              <a:gd name="adj1" fmla="val 50000"/>
              <a:gd name="adj2" fmla="val 6521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67" name="AutoShape 43"/>
          <p:cNvSpPr>
            <a:spLocks noChangeArrowheads="1"/>
          </p:cNvSpPr>
          <p:nvPr/>
        </p:nvSpPr>
        <p:spPr bwMode="auto">
          <a:xfrm rot="2343412">
            <a:off x="4191000" y="3352800"/>
            <a:ext cx="298450" cy="3603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68" name="AutoShape 44"/>
          <p:cNvSpPr>
            <a:spLocks noChangeArrowheads="1"/>
          </p:cNvSpPr>
          <p:nvPr/>
        </p:nvSpPr>
        <p:spPr bwMode="auto">
          <a:xfrm rot="5536007" flipV="1">
            <a:off x="4421187" y="2741613"/>
            <a:ext cx="225425" cy="228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69" name="AutoShape 45"/>
          <p:cNvSpPr>
            <a:spLocks noChangeArrowheads="1"/>
          </p:cNvSpPr>
          <p:nvPr/>
        </p:nvSpPr>
        <p:spPr bwMode="auto">
          <a:xfrm rot="-10329881">
            <a:off x="4627563" y="2057400"/>
            <a:ext cx="325437" cy="11430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70" name="AutoShape 46"/>
          <p:cNvSpPr>
            <a:spLocks noChangeArrowheads="1"/>
          </p:cNvSpPr>
          <p:nvPr/>
        </p:nvSpPr>
        <p:spPr bwMode="auto">
          <a:xfrm rot="-6964552">
            <a:off x="5109369" y="2029619"/>
            <a:ext cx="249238" cy="6096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71" name="Oval 47"/>
          <p:cNvSpPr>
            <a:spLocks noChangeArrowheads="1"/>
          </p:cNvSpPr>
          <p:nvPr/>
        </p:nvSpPr>
        <p:spPr bwMode="auto">
          <a:xfrm>
            <a:off x="4953000" y="1884363"/>
            <a:ext cx="152400" cy="96837"/>
          </a:xfrm>
          <a:prstGeom prst="ellipse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2" name="AutoShape 48"/>
          <p:cNvSpPr>
            <a:spLocks noChangeArrowheads="1"/>
          </p:cNvSpPr>
          <p:nvPr/>
        </p:nvSpPr>
        <p:spPr bwMode="auto">
          <a:xfrm rot="14532936">
            <a:off x="4957763" y="1954212"/>
            <a:ext cx="249238" cy="582613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73" name="Oval 49"/>
          <p:cNvSpPr>
            <a:spLocks noChangeArrowheads="1"/>
          </p:cNvSpPr>
          <p:nvPr/>
        </p:nvSpPr>
        <p:spPr bwMode="auto">
          <a:xfrm>
            <a:off x="5105400" y="2057400"/>
            <a:ext cx="152400" cy="76200"/>
          </a:xfrm>
          <a:prstGeom prst="ellipse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4" name="Oval 50"/>
          <p:cNvSpPr>
            <a:spLocks noChangeArrowheads="1"/>
          </p:cNvSpPr>
          <p:nvPr/>
        </p:nvSpPr>
        <p:spPr bwMode="auto">
          <a:xfrm>
            <a:off x="5181600" y="2209800"/>
            <a:ext cx="152400" cy="76200"/>
          </a:xfrm>
          <a:prstGeom prst="ellipse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5" name="AutoShape 51"/>
          <p:cNvSpPr>
            <a:spLocks noChangeArrowheads="1"/>
          </p:cNvSpPr>
          <p:nvPr/>
        </p:nvSpPr>
        <p:spPr bwMode="auto">
          <a:xfrm rot="36153409">
            <a:off x="4777582" y="1835943"/>
            <a:ext cx="285750" cy="582613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76" name="AutoShape 52"/>
          <p:cNvSpPr>
            <a:spLocks noChangeArrowheads="1"/>
          </p:cNvSpPr>
          <p:nvPr/>
        </p:nvSpPr>
        <p:spPr bwMode="auto">
          <a:xfrm rot="77721182">
            <a:off x="4638675" y="1779588"/>
            <a:ext cx="238125" cy="582612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77" name="Text Box 53"/>
          <p:cNvSpPr txBox="1">
            <a:spLocks noChangeArrowheads="1"/>
          </p:cNvSpPr>
          <p:nvPr/>
        </p:nvSpPr>
        <p:spPr bwMode="auto">
          <a:xfrm rot="-1665721">
            <a:off x="4659408" y="802158"/>
            <a:ext cx="14478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99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 dirty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54678" name="AutoShape 54"/>
          <p:cNvSpPr>
            <a:spLocks noChangeArrowheads="1"/>
          </p:cNvSpPr>
          <p:nvPr/>
        </p:nvSpPr>
        <p:spPr bwMode="auto">
          <a:xfrm rot="8634085" flipH="1">
            <a:off x="5562600" y="1147763"/>
            <a:ext cx="381000" cy="147637"/>
          </a:xfrm>
          <a:prstGeom prst="rightArrow">
            <a:avLst>
              <a:gd name="adj1" fmla="val 50000"/>
              <a:gd name="adj2" fmla="val 64516"/>
            </a:avLst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9" name="AutoShape 55"/>
          <p:cNvSpPr>
            <a:spLocks noChangeArrowheads="1"/>
          </p:cNvSpPr>
          <p:nvPr/>
        </p:nvSpPr>
        <p:spPr bwMode="auto">
          <a:xfrm rot="2509048">
            <a:off x="5715000" y="990600"/>
            <a:ext cx="188913" cy="2079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80" name="Text Box 56"/>
          <p:cNvSpPr txBox="1">
            <a:spLocks noChangeArrowheads="1"/>
          </p:cNvSpPr>
          <p:nvPr/>
        </p:nvSpPr>
        <p:spPr bwMode="auto">
          <a:xfrm rot="-1867139">
            <a:off x="5715000" y="182563"/>
            <a:ext cx="1243013" cy="11890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 dirty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54681" name="Text Box 57"/>
          <p:cNvSpPr txBox="1">
            <a:spLocks noChangeArrowheads="1"/>
          </p:cNvSpPr>
          <p:nvPr/>
        </p:nvSpPr>
        <p:spPr bwMode="auto">
          <a:xfrm rot="12933758">
            <a:off x="2667000" y="487363"/>
            <a:ext cx="14478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>
                <a:solidFill>
                  <a:srgbClr val="003300"/>
                </a:solidFill>
                <a:latin typeface="Verdana" pitchFamily="34" charset="0"/>
              </a:rPr>
              <a:t>-A</a:t>
            </a:r>
          </a:p>
        </p:txBody>
      </p:sp>
      <p:sp>
        <p:nvSpPr>
          <p:cNvPr id="154682" name="AutoShape 58"/>
          <p:cNvSpPr>
            <a:spLocks noChangeArrowheads="1"/>
          </p:cNvSpPr>
          <p:nvPr/>
        </p:nvSpPr>
        <p:spPr bwMode="auto">
          <a:xfrm rot="2270138" flipH="1">
            <a:off x="1905000" y="228600"/>
            <a:ext cx="381000" cy="144463"/>
          </a:xfrm>
          <a:prstGeom prst="rightArrow">
            <a:avLst>
              <a:gd name="adj1" fmla="val 50000"/>
              <a:gd name="adj2" fmla="val 65934"/>
            </a:avLst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3" name="Text Box 59"/>
          <p:cNvSpPr txBox="1">
            <a:spLocks noChangeArrowheads="1"/>
          </p:cNvSpPr>
          <p:nvPr/>
        </p:nvSpPr>
        <p:spPr bwMode="auto">
          <a:xfrm>
            <a:off x="2743200" y="130968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0">
                <a:solidFill>
                  <a:srgbClr val="003300"/>
                </a:solidFill>
                <a:latin typeface="VNI-Times" pitchFamily="2" charset="0"/>
              </a:rPr>
              <a:t>Phuø Ninh</a:t>
            </a:r>
          </a:p>
        </p:txBody>
      </p:sp>
      <p:sp>
        <p:nvSpPr>
          <p:cNvPr id="154684" name="AutoShape 60"/>
          <p:cNvSpPr>
            <a:spLocks noChangeArrowheads="1"/>
          </p:cNvSpPr>
          <p:nvPr/>
        </p:nvSpPr>
        <p:spPr bwMode="auto">
          <a:xfrm rot="8994018" flipH="1">
            <a:off x="6629400" y="452438"/>
            <a:ext cx="311150" cy="157162"/>
          </a:xfrm>
          <a:prstGeom prst="rightArrow">
            <a:avLst>
              <a:gd name="adj1" fmla="val 50000"/>
              <a:gd name="adj2" fmla="val 49495"/>
            </a:avLst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5" name="AutoShape 61"/>
          <p:cNvSpPr>
            <a:spLocks noChangeArrowheads="1"/>
          </p:cNvSpPr>
          <p:nvPr/>
        </p:nvSpPr>
        <p:spPr bwMode="auto">
          <a:xfrm rot="-2126994">
            <a:off x="3802063" y="1371600"/>
            <a:ext cx="228600" cy="2921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4686" name="AutoShape 62"/>
          <p:cNvSpPr>
            <a:spLocks noChangeArrowheads="1"/>
          </p:cNvSpPr>
          <p:nvPr/>
        </p:nvSpPr>
        <p:spPr bwMode="auto">
          <a:xfrm rot="13210891">
            <a:off x="6019800" y="1295400"/>
            <a:ext cx="228600" cy="2460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87" name="AutoShape 63"/>
          <p:cNvSpPr>
            <a:spLocks noChangeArrowheads="1"/>
          </p:cNvSpPr>
          <p:nvPr/>
        </p:nvSpPr>
        <p:spPr bwMode="auto">
          <a:xfrm rot="10570725">
            <a:off x="4953000" y="1600200"/>
            <a:ext cx="153988" cy="76200"/>
          </a:xfrm>
          <a:prstGeom prst="rightArrow">
            <a:avLst>
              <a:gd name="adj1" fmla="val 50000"/>
              <a:gd name="adj2" fmla="val 5052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688" name="Text Box 64"/>
          <p:cNvSpPr txBox="1">
            <a:spLocks noChangeArrowheads="1"/>
          </p:cNvSpPr>
          <p:nvPr/>
        </p:nvSpPr>
        <p:spPr bwMode="auto">
          <a:xfrm rot="348572">
            <a:off x="5060204" y="1312813"/>
            <a:ext cx="566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0" dirty="0">
                <a:solidFill>
                  <a:srgbClr val="FF0000"/>
                </a:solidFill>
                <a:latin typeface="Verdana" pitchFamily="34" charset="0"/>
              </a:rPr>
              <a:t>-</a:t>
            </a:r>
          </a:p>
        </p:txBody>
      </p:sp>
      <p:sp>
        <p:nvSpPr>
          <p:cNvPr id="154689" name="AutoShape 65"/>
          <p:cNvSpPr>
            <a:spLocks noChangeArrowheads="1"/>
          </p:cNvSpPr>
          <p:nvPr/>
        </p:nvSpPr>
        <p:spPr bwMode="auto">
          <a:xfrm rot="-13898179" flipH="1" flipV="1">
            <a:off x="4166394" y="862806"/>
            <a:ext cx="304800" cy="1322388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90" name="AutoShape 66"/>
          <p:cNvSpPr>
            <a:spLocks noChangeArrowheads="1"/>
          </p:cNvSpPr>
          <p:nvPr/>
        </p:nvSpPr>
        <p:spPr bwMode="auto">
          <a:xfrm rot="18087599" flipV="1">
            <a:off x="4623593" y="3225007"/>
            <a:ext cx="290513" cy="1460500"/>
          </a:xfrm>
          <a:custGeom>
            <a:avLst/>
            <a:gdLst>
              <a:gd name="G0" fmla="+- 0 0 0"/>
              <a:gd name="G1" fmla="+- -3747354 0 0"/>
              <a:gd name="G2" fmla="+- 0 0 -3747354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747354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47354"/>
              <a:gd name="G36" fmla="sin G34 -3747354"/>
              <a:gd name="G37" fmla="+/ -3747354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283 w 21600"/>
              <a:gd name="T5" fmla="*/ 5631 h 21600"/>
              <a:gd name="T6" fmla="*/ 15190 w 21600"/>
              <a:gd name="T7" fmla="*/ 3992 h 21600"/>
              <a:gd name="T8" fmla="*/ 15541 w 21600"/>
              <a:gd name="T9" fmla="*/ 8215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8965"/>
                  <a:pt x="15268" y="7256"/>
                  <a:pt x="13726" y="6261"/>
                </a:cubicBezTo>
                <a:lnTo>
                  <a:pt x="16653" y="1723"/>
                </a:lnTo>
                <a:cubicBezTo>
                  <a:pt x="19737" y="3712"/>
                  <a:pt x="21599" y="7130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91" name="AutoShape 67"/>
          <p:cNvSpPr>
            <a:spLocks noChangeArrowheads="1"/>
          </p:cNvSpPr>
          <p:nvPr/>
        </p:nvSpPr>
        <p:spPr bwMode="auto">
          <a:xfrm rot="1899721" flipH="1">
            <a:off x="3222625" y="990600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 rot="13505521">
            <a:off x="1028700" y="1493987"/>
            <a:ext cx="1447800" cy="11890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 dirty="0">
                <a:solidFill>
                  <a:srgbClr val="003300"/>
                </a:solidFill>
                <a:latin typeface="Verdana" pitchFamily="34" charset="0"/>
              </a:rPr>
              <a:t>-</a:t>
            </a:r>
          </a:p>
        </p:txBody>
      </p:sp>
      <p:sp>
        <p:nvSpPr>
          <p:cNvPr id="154693" name="AutoShape 69"/>
          <p:cNvSpPr>
            <a:spLocks noChangeArrowheads="1"/>
          </p:cNvSpPr>
          <p:nvPr/>
        </p:nvSpPr>
        <p:spPr bwMode="auto">
          <a:xfrm rot="1899721" flipH="1">
            <a:off x="4038600" y="1447800"/>
            <a:ext cx="381000" cy="147638"/>
          </a:xfrm>
          <a:prstGeom prst="rightArrow">
            <a:avLst>
              <a:gd name="adj1" fmla="val 50000"/>
              <a:gd name="adj2" fmla="val 64516"/>
            </a:avLst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94" name="Text Box 70"/>
          <p:cNvSpPr txBox="1">
            <a:spLocks noChangeArrowheads="1"/>
          </p:cNvSpPr>
          <p:nvPr/>
        </p:nvSpPr>
        <p:spPr bwMode="auto">
          <a:xfrm rot="12362565">
            <a:off x="1676400" y="30163"/>
            <a:ext cx="14478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7200" b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-76200" y="4419600"/>
            <a:ext cx="28956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5000" b="0">
                <a:solidFill>
                  <a:srgbClr val="003300"/>
                </a:solidFill>
                <a:latin typeface="Verdana" pitchFamily="34" charset="0"/>
              </a:rPr>
              <a:t>--</a:t>
            </a:r>
          </a:p>
        </p:txBody>
      </p:sp>
    </p:spTree>
    <p:extLst>
      <p:ext uri="{BB962C8B-B14F-4D97-AF65-F5344CB8AC3E}">
        <p14:creationId xmlns:p14="http://schemas.microsoft.com/office/powerpoint/2010/main" xmlns="" val="1589011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4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81" grpId="0"/>
      <p:bldP spid="154682" grpId="0" animBg="1"/>
      <p:bldP spid="154685" grpId="0" animBg="1"/>
      <p:bldP spid="154691" grpId="0" animBg="1"/>
      <p:bldP spid="154692" grpId="0"/>
      <p:bldP spid="154693" grpId="0" animBg="1"/>
      <p:bldP spid="1546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813"/>
          <a:stretch/>
        </p:blipFill>
        <p:spPr>
          <a:xfrm>
            <a:off x="0" y="-4763"/>
            <a:ext cx="9160774" cy="76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32" y="762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Diễn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biến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kết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quả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của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cuộc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kháng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chiến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.</a:t>
            </a:r>
            <a:endParaRPr lang="en-US" sz="3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0" name="Picture 4" descr="Hinh 31 - Luoc do dien bien lan thu hai chong quan Nguyen 1285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685801"/>
            <a:ext cx="9136626" cy="617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1066800" y="2444889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228600" y="1606689"/>
            <a:ext cx="1533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71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813"/>
          <a:stretch/>
        </p:blipFill>
        <p:spPr>
          <a:xfrm>
            <a:off x="0" y="-4763"/>
            <a:ext cx="9160774" cy="7667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232" y="762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Diễn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biến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kết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quả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của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cuộc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kháng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+mj-lt"/>
              </a:rPr>
              <a:t>chiến</a:t>
            </a:r>
            <a:r>
              <a:rPr lang="en-US" sz="3000" b="1" dirty="0" smtClean="0">
                <a:solidFill>
                  <a:srgbClr val="FFFF00"/>
                </a:solidFill>
                <a:latin typeface="+mj-lt"/>
              </a:rPr>
              <a:t>.</a:t>
            </a:r>
            <a:endParaRPr lang="en-US" sz="3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0" name="Picture 4" descr="Hinh 31 - Luoc do dien bien lan thu hai chong quan Nguyen 1285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762001"/>
            <a:ext cx="9136626" cy="60959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1066800" y="2444889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228600" y="1606689"/>
            <a:ext cx="1533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93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Dien bien va ket qua lan 2 danh quan Nguyen.wmv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1752600"/>
            <a:ext cx="5410199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56138" y="3810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Phim</a:t>
            </a:r>
            <a:r>
              <a:rPr lang="en-US" sz="2400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</a:rPr>
              <a:t>Tóm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lược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diễn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biến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kết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quả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29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513" y="4695825"/>
            <a:ext cx="22193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750" y="4100513"/>
            <a:ext cx="2363788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9100" y="3757613"/>
            <a:ext cx="2143125" cy="11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65425"/>
            <a:ext cx="3825875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2755900"/>
            <a:ext cx="3659188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025" y="2300288"/>
            <a:ext cx="31178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25" y="1592263"/>
            <a:ext cx="3478213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43188"/>
            <a:ext cx="1466850" cy="13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950" y="4776788"/>
            <a:ext cx="2106613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950" y="4641850"/>
            <a:ext cx="1984375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425" y="4168775"/>
            <a:ext cx="3067050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370263"/>
            <a:ext cx="2517775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789363"/>
            <a:ext cx="18446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652713"/>
            <a:ext cx="2214563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4475" y="2124075"/>
            <a:ext cx="1773238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3513" y="1462088"/>
            <a:ext cx="14890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562225"/>
            <a:ext cx="2182812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463925"/>
            <a:ext cx="13938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Kết quả hình ảnh cho quân nguyên xâm lược champa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84"/>
          <a:stretch/>
        </p:blipFill>
        <p:spPr bwMode="auto">
          <a:xfrm>
            <a:off x="4973637" y="23648"/>
            <a:ext cx="2244909" cy="16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Kết quả hình ảnh cho hội nghị diên hồ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3086" y="5346809"/>
            <a:ext cx="2270914" cy="15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Kết quả hình ảnh cho quân nguyên xâm lược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1" y="-16879"/>
            <a:ext cx="2941638" cy="16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Kết quả hình ảnh cho thoát hoan chui ống đồn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39"/>
          <a:stretch/>
        </p:blipFill>
        <p:spPr bwMode="auto">
          <a:xfrm>
            <a:off x="2266949" y="5219239"/>
            <a:ext cx="2310207" cy="1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1219200" y="990600"/>
            <a:ext cx="7086600" cy="3429000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vi-VN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rải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nghiệm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sáng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tạo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icture1"/>
          <p:cNvPicPr>
            <a:picLocks noChangeAspect="1" noChangeArrowheads="1"/>
          </p:cNvPicPr>
          <p:nvPr/>
        </p:nvPicPr>
        <p:blipFill>
          <a:blip r:embed="rId2">
            <a:lum bright="22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850"/>
            <a:ext cx="91440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790700" y="457199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</a:rPr>
              <a:t>DẶN DÒ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62000" y="1219200"/>
            <a:ext cx="746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006600"/>
                </a:solidFill>
              </a:rPr>
              <a:t>- </a:t>
            </a:r>
            <a:r>
              <a:rPr lang="en-US" sz="2800" dirty="0" err="1">
                <a:solidFill>
                  <a:srgbClr val="006600"/>
                </a:solidFill>
              </a:rPr>
              <a:t>Học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bài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và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trả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lời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các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câu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hỏi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trong</a:t>
            </a:r>
            <a:r>
              <a:rPr lang="en-US" sz="2800" dirty="0">
                <a:solidFill>
                  <a:srgbClr val="006600"/>
                </a:solidFill>
              </a:rPr>
              <a:t> SGK.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62000" y="1752600"/>
            <a:ext cx="7924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Xem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trước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</a:rPr>
              <a:t>Cuộc</a:t>
            </a:r>
            <a:r>
              <a:rPr lang="en-US" sz="3000" dirty="0" smtClean="0">
                <a:solidFill>
                  <a:srgbClr val="006600"/>
                </a:solidFill>
              </a:rPr>
              <a:t> </a:t>
            </a:r>
            <a:r>
              <a:rPr lang="en-US" sz="3000" dirty="0" err="1">
                <a:solidFill>
                  <a:srgbClr val="006600"/>
                </a:solidFill>
              </a:rPr>
              <a:t>kháng</a:t>
            </a:r>
            <a:r>
              <a:rPr lang="en-US" sz="3000" dirty="0">
                <a:solidFill>
                  <a:srgbClr val="006600"/>
                </a:solidFill>
              </a:rPr>
              <a:t> </a:t>
            </a:r>
            <a:r>
              <a:rPr lang="en-US" sz="3000" dirty="0" err="1">
                <a:solidFill>
                  <a:srgbClr val="006600"/>
                </a:solidFill>
              </a:rPr>
              <a:t>chiến</a:t>
            </a:r>
            <a:r>
              <a:rPr lang="en-US" sz="3000" dirty="0">
                <a:solidFill>
                  <a:srgbClr val="006600"/>
                </a:solidFill>
              </a:rPr>
              <a:t> </a:t>
            </a:r>
            <a:r>
              <a:rPr lang="en-US" sz="3000" dirty="0" err="1">
                <a:solidFill>
                  <a:srgbClr val="006600"/>
                </a:solidFill>
              </a:rPr>
              <a:t>lần</a:t>
            </a:r>
            <a:r>
              <a:rPr lang="en-US" sz="3000" dirty="0">
                <a:solidFill>
                  <a:srgbClr val="006600"/>
                </a:solidFill>
              </a:rPr>
              <a:t> </a:t>
            </a:r>
            <a:r>
              <a:rPr lang="en-US" sz="3000" dirty="0" err="1">
                <a:solidFill>
                  <a:srgbClr val="006600"/>
                </a:solidFill>
              </a:rPr>
              <a:t>thứ</a:t>
            </a:r>
            <a:r>
              <a:rPr lang="en-US" sz="3000" dirty="0">
                <a:solidFill>
                  <a:srgbClr val="006600"/>
                </a:solidFill>
              </a:rPr>
              <a:t> III </a:t>
            </a:r>
            <a:r>
              <a:rPr lang="en-US" sz="3000" dirty="0" err="1">
                <a:solidFill>
                  <a:srgbClr val="006600"/>
                </a:solidFill>
              </a:rPr>
              <a:t>chống</a:t>
            </a:r>
            <a:r>
              <a:rPr lang="en-US" sz="3000" dirty="0">
                <a:solidFill>
                  <a:srgbClr val="006600"/>
                </a:solidFill>
              </a:rPr>
              <a:t> </a:t>
            </a:r>
            <a:r>
              <a:rPr lang="en-US" sz="3000" dirty="0" err="1">
                <a:solidFill>
                  <a:srgbClr val="006600"/>
                </a:solidFill>
              </a:rPr>
              <a:t>quân</a:t>
            </a:r>
            <a:r>
              <a:rPr lang="en-US" sz="3000" dirty="0">
                <a:solidFill>
                  <a:srgbClr val="006600"/>
                </a:solidFill>
              </a:rPr>
              <a:t> </a:t>
            </a:r>
            <a:r>
              <a:rPr lang="en-US" sz="3000" dirty="0" err="1">
                <a:solidFill>
                  <a:srgbClr val="006600"/>
                </a:solidFill>
              </a:rPr>
              <a:t>xâm</a:t>
            </a:r>
            <a:r>
              <a:rPr lang="en-US" sz="3000" dirty="0">
                <a:solidFill>
                  <a:srgbClr val="006600"/>
                </a:solidFill>
              </a:rPr>
              <a:t> </a:t>
            </a:r>
            <a:r>
              <a:rPr lang="en-US" sz="3000" dirty="0" err="1">
                <a:solidFill>
                  <a:srgbClr val="006600"/>
                </a:solidFill>
              </a:rPr>
              <a:t>lược</a:t>
            </a:r>
            <a:r>
              <a:rPr lang="en-US" sz="3000" dirty="0">
                <a:solidFill>
                  <a:srgbClr val="006600"/>
                </a:solidFill>
              </a:rPr>
              <a:t> </a:t>
            </a:r>
            <a:r>
              <a:rPr lang="en-US" sz="3000" dirty="0" err="1">
                <a:solidFill>
                  <a:srgbClr val="006600"/>
                </a:solidFill>
              </a:rPr>
              <a:t>Nguyên</a:t>
            </a:r>
            <a:r>
              <a:rPr lang="en-US" sz="3000" dirty="0">
                <a:solidFill>
                  <a:srgbClr val="006600"/>
                </a:solidFill>
              </a:rPr>
              <a:t> (1287-1288)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và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trả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lời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các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câu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hỏi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sau</a:t>
            </a:r>
            <a:r>
              <a:rPr lang="en-US" sz="2800" dirty="0" smtClean="0">
                <a:solidFill>
                  <a:srgbClr val="006600"/>
                </a:solidFill>
              </a:rPr>
              <a:t>: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914400" y="3200400"/>
            <a:ext cx="7848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6600"/>
                </a:solidFill>
                <a:sym typeface="Wingdings" pitchFamily="2" charset="2"/>
              </a:rPr>
              <a:t>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Nêu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một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số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dẫn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chứng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về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việc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Nhà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Nguyên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chuẩn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bị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xâm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lược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Đại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Việt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lần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smtClean="0">
                <a:solidFill>
                  <a:srgbClr val="006600"/>
                </a:solidFill>
              </a:rPr>
              <a:t>III?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918972" y="4114800"/>
            <a:ext cx="769162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6600"/>
                </a:solidFill>
                <a:sym typeface="Wingdings" pitchFamily="2" charset="2"/>
              </a:rPr>
              <a:t></a:t>
            </a:r>
            <a:r>
              <a:rPr lang="en-US" sz="2800" dirty="0" err="1">
                <a:solidFill>
                  <a:srgbClr val="006600"/>
                </a:solidFill>
              </a:rPr>
              <a:t>Tường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thuật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diễn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biến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trận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Vân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Đồn</a:t>
            </a:r>
            <a:r>
              <a:rPr lang="en-US" sz="2800" dirty="0" smtClean="0">
                <a:solidFill>
                  <a:srgbClr val="006600"/>
                </a:solidFill>
              </a:rPr>
              <a:t>?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918972" y="4572000"/>
            <a:ext cx="769162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6600"/>
                </a:solidFill>
                <a:sym typeface="Wingdings" pitchFamily="2" charset="2"/>
              </a:rPr>
              <a:t></a:t>
            </a:r>
            <a:r>
              <a:rPr lang="en-US" sz="2800" dirty="0">
                <a:solidFill>
                  <a:srgbClr val="006600"/>
                </a:solidFill>
                <a:sym typeface="Wingdings" pitchFamily="2" charset="2"/>
              </a:rPr>
              <a:t> </a:t>
            </a:r>
            <a:r>
              <a:rPr lang="en-US" sz="2800" dirty="0">
                <a:solidFill>
                  <a:srgbClr val="006600"/>
                </a:solidFill>
              </a:rPr>
              <a:t>Ý </a:t>
            </a:r>
            <a:r>
              <a:rPr lang="en-US" sz="2800" dirty="0" err="1">
                <a:solidFill>
                  <a:srgbClr val="006600"/>
                </a:solidFill>
              </a:rPr>
              <a:t>nghĩa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của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chiến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thắng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Bạch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Đằng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err="1">
                <a:solidFill>
                  <a:srgbClr val="006600"/>
                </a:solidFill>
              </a:rPr>
              <a:t>năm</a:t>
            </a:r>
            <a:r>
              <a:rPr lang="en-US" sz="2800" dirty="0">
                <a:solidFill>
                  <a:srgbClr val="006600"/>
                </a:solidFill>
              </a:rPr>
              <a:t> </a:t>
            </a:r>
            <a:r>
              <a:rPr lang="en-US" sz="2800" dirty="0" smtClean="0">
                <a:solidFill>
                  <a:srgbClr val="006600"/>
                </a:solidFill>
              </a:rPr>
              <a:t>1288?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204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5" t="3157" r="3831" b="2796"/>
          <a:stretch/>
        </p:blipFill>
        <p:spPr>
          <a:xfrm>
            <a:off x="6350" y="0"/>
            <a:ext cx="9144000" cy="6934201"/>
          </a:xfrm>
          <a:prstGeom prst="rect">
            <a:avLst/>
          </a:prstGeom>
        </p:spPr>
      </p:pic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701043" y="4294188"/>
            <a:ext cx="5638093" cy="511175"/>
            <a:chOff x="594" y="1955"/>
            <a:chExt cx="4690" cy="322"/>
          </a:xfrm>
        </p:grpSpPr>
        <p:sp>
          <p:nvSpPr>
            <p:cNvPr id="4109" name="Rectangle 21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66CC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4110" name="AutoShape 22"/>
            <p:cNvSpPr>
              <a:spLocks noChangeArrowheads="1"/>
            </p:cNvSpPr>
            <p:nvPr/>
          </p:nvSpPr>
          <p:spPr bwMode="auto">
            <a:xfrm>
              <a:off x="594" y="1955"/>
              <a:ext cx="4217" cy="3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BFA"/>
                </a:gs>
                <a:gs pos="100000">
                  <a:srgbClr val="FFFF6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D. </a:t>
              </a:r>
              <a:r>
                <a:rPr lang="en-US" sz="2400" b="1" dirty="0" err="1" smtClean="0">
                  <a:solidFill>
                    <a:srgbClr val="0000FF"/>
                  </a:solidFill>
                  <a:cs typeface="Times New Roman" pitchFamily="18" charset="0"/>
                </a:rPr>
                <a:t>Tháng</a:t>
              </a:r>
              <a:r>
                <a:rPr lang="en-US" sz="2400" b="1" dirty="0" smtClean="0">
                  <a:solidFill>
                    <a:srgbClr val="0000FF"/>
                  </a:solidFill>
                  <a:cs typeface="Times New Roman" pitchFamily="18" charset="0"/>
                </a:rPr>
                <a:t> 1 </a:t>
              </a:r>
              <a:r>
                <a:rPr lang="en-US" sz="2400" b="1" dirty="0" err="1" smtClean="0">
                  <a:solidFill>
                    <a:srgbClr val="0000FF"/>
                  </a:solidFill>
                  <a:cs typeface="Times New Roman" pitchFamily="18" charset="0"/>
                </a:rPr>
                <a:t>năm</a:t>
              </a:r>
              <a:r>
                <a:rPr lang="en-US" sz="2400" b="1" dirty="0" smtClean="0">
                  <a:solidFill>
                    <a:srgbClr val="0000FF"/>
                  </a:solidFill>
                  <a:cs typeface="Times New Roman" pitchFamily="18" charset="0"/>
                </a:rPr>
                <a:t> 1258</a:t>
              </a:r>
              <a:endParaRPr lang="en-US" sz="2400" b="1" dirty="0">
                <a:solidFill>
                  <a:srgbClr val="0000FF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46949" y="457200"/>
            <a:ext cx="7696988" cy="990600"/>
            <a:chOff x="469" y="1025"/>
            <a:chExt cx="4871" cy="624"/>
          </a:xfrm>
        </p:grpSpPr>
        <p:sp>
          <p:nvSpPr>
            <p:cNvPr id="4119" name="Rectangle 3" descr="Parchment"/>
            <p:cNvSpPr>
              <a:spLocks noChangeArrowheads="1"/>
            </p:cNvSpPr>
            <p:nvPr/>
          </p:nvSpPr>
          <p:spPr bwMode="auto">
            <a:xfrm>
              <a:off x="4569" y="1280"/>
              <a:ext cx="771" cy="137"/>
            </a:xfrm>
            <a:prstGeom prst="rect">
              <a:avLst/>
            </a:prstGeom>
            <a:solidFill>
              <a:srgbClr val="FF66CC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4120" name="AutoShape 4"/>
            <p:cNvSpPr>
              <a:spLocks noChangeArrowheads="1"/>
            </p:cNvSpPr>
            <p:nvPr/>
          </p:nvSpPr>
          <p:spPr bwMode="auto">
            <a:xfrm>
              <a:off x="469" y="1025"/>
              <a:ext cx="4352" cy="624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Quân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Mông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Cổ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xâm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lược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nước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ta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vào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thời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gian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nào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699853" y="2605088"/>
            <a:ext cx="5636111" cy="511175"/>
            <a:chOff x="1598" y="1955"/>
            <a:chExt cx="3686" cy="322"/>
          </a:xfrm>
        </p:grpSpPr>
        <p:sp>
          <p:nvSpPr>
            <p:cNvPr id="4117" name="Rectangle 6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66CC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4118" name="AutoShape 7"/>
            <p:cNvSpPr>
              <a:spLocks noChangeArrowheads="1"/>
            </p:cNvSpPr>
            <p:nvPr/>
          </p:nvSpPr>
          <p:spPr bwMode="auto">
            <a:xfrm>
              <a:off x="1598" y="1955"/>
              <a:ext cx="3316" cy="3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BFA"/>
                </a:gs>
                <a:gs pos="100000">
                  <a:srgbClr val="FFFF6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+mj-lt"/>
                </a:rPr>
                <a:t>B. </a:t>
              </a:r>
              <a:r>
                <a:rPr lang="en-US" sz="2400" b="1" dirty="0" err="1">
                  <a:solidFill>
                    <a:srgbClr val="0000FF"/>
                  </a:solidFill>
                  <a:cs typeface="Times New Roman" pitchFamily="18" charset="0"/>
                </a:rPr>
                <a:t>Tháng</a:t>
              </a:r>
              <a:r>
                <a:rPr lang="en-US" sz="2400" b="1" dirty="0">
                  <a:solidFill>
                    <a:srgbClr val="0000FF"/>
                  </a:solidFill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rgbClr val="0000FF"/>
                  </a:solidFill>
                  <a:cs typeface="Times New Roman" pitchFamily="18" charset="0"/>
                </a:rPr>
                <a:t>12 </a:t>
              </a:r>
              <a:r>
                <a:rPr lang="en-US" sz="2400" b="1" dirty="0" err="1">
                  <a:solidFill>
                    <a:srgbClr val="0000FF"/>
                  </a:solidFill>
                  <a:cs typeface="Times New Roman" pitchFamily="18" charset="0"/>
                </a:rPr>
                <a:t>năm</a:t>
              </a:r>
              <a:r>
                <a:rPr lang="en-US" sz="2400" b="1" dirty="0">
                  <a:solidFill>
                    <a:srgbClr val="0000FF"/>
                  </a:solidFill>
                  <a:cs typeface="Times New Roman" pitchFamily="18" charset="0"/>
                </a:rPr>
                <a:t> 1257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699287" y="3459163"/>
            <a:ext cx="5662075" cy="511175"/>
            <a:chOff x="1587" y="1955"/>
            <a:chExt cx="3697" cy="322"/>
          </a:xfrm>
        </p:grpSpPr>
        <p:sp>
          <p:nvSpPr>
            <p:cNvPr id="4115" name="Rectangle 9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66CC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4116" name="AutoShape 10"/>
            <p:cNvSpPr>
              <a:spLocks noChangeArrowheads="1"/>
            </p:cNvSpPr>
            <p:nvPr/>
          </p:nvSpPr>
          <p:spPr bwMode="auto">
            <a:xfrm>
              <a:off x="1587" y="1955"/>
              <a:ext cx="3302" cy="3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BFA"/>
                </a:gs>
                <a:gs pos="100000">
                  <a:srgbClr val="FFFF6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+mj-lt"/>
                  <a:cs typeface="Arial" charset="0"/>
                </a:rPr>
                <a:t>C. </a:t>
              </a:r>
              <a:r>
                <a:rPr lang="en-US" sz="2400" b="1" dirty="0" err="1">
                  <a:solidFill>
                    <a:srgbClr val="0000FF"/>
                  </a:solidFill>
                  <a:cs typeface="Times New Roman" pitchFamily="18" charset="0"/>
                </a:rPr>
                <a:t>Tháng</a:t>
              </a:r>
              <a:r>
                <a:rPr lang="en-US" sz="2400" b="1" dirty="0">
                  <a:solidFill>
                    <a:srgbClr val="0000FF"/>
                  </a:solidFill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rgbClr val="0000FF"/>
                  </a:solidFill>
                  <a:cs typeface="Times New Roman" pitchFamily="18" charset="0"/>
                </a:rPr>
                <a:t>12 </a:t>
              </a:r>
              <a:r>
                <a:rPr lang="en-US" sz="2400" b="1" dirty="0" err="1">
                  <a:solidFill>
                    <a:srgbClr val="0000FF"/>
                  </a:solidFill>
                  <a:cs typeface="Times New Roman" pitchFamily="18" charset="0"/>
                </a:rPr>
                <a:t>năm</a:t>
              </a:r>
              <a:r>
                <a:rPr lang="en-US" sz="2400" b="1" dirty="0">
                  <a:solidFill>
                    <a:srgbClr val="0000FF"/>
                  </a:solidFill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rgbClr val="0000FF"/>
                  </a:solidFill>
                  <a:cs typeface="Times New Roman" pitchFamily="18" charset="0"/>
                </a:rPr>
                <a:t>1258</a:t>
              </a:r>
              <a:endParaRPr lang="en-US" sz="2400" b="1" dirty="0">
                <a:solidFill>
                  <a:srgbClr val="0000FF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613720" y="4919668"/>
            <a:ext cx="3573081" cy="511176"/>
            <a:chOff x="153" y="1965"/>
            <a:chExt cx="5359" cy="322"/>
          </a:xfrm>
        </p:grpSpPr>
        <p:sp>
          <p:nvSpPr>
            <p:cNvPr id="4113" name="Rectangle 12"/>
            <p:cNvSpPr>
              <a:spLocks noChangeArrowheads="1"/>
            </p:cNvSpPr>
            <p:nvPr/>
          </p:nvSpPr>
          <p:spPr bwMode="auto">
            <a:xfrm>
              <a:off x="4513" y="2041"/>
              <a:ext cx="999" cy="137"/>
            </a:xfrm>
            <a:prstGeom prst="rect">
              <a:avLst/>
            </a:prstGeom>
            <a:solidFill>
              <a:srgbClr val="00FFFF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wrap="square" anchor="ctr">
              <a:spAutoFit/>
            </a:bodyPr>
            <a:lstStyle/>
            <a:p>
              <a:endParaRPr lang="vi-VN"/>
            </a:p>
          </p:txBody>
        </p:sp>
        <p:sp>
          <p:nvSpPr>
            <p:cNvPr id="4114" name="AutoShape 13"/>
            <p:cNvSpPr>
              <a:spLocks noChangeArrowheads="1"/>
            </p:cNvSpPr>
            <p:nvPr/>
          </p:nvSpPr>
          <p:spPr bwMode="auto">
            <a:xfrm>
              <a:off x="153" y="1965"/>
              <a:ext cx="4733" cy="322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anchor="ctr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cs typeface="Arial" charset="0"/>
                </a:rPr>
                <a:t>Đáp</a:t>
              </a:r>
              <a:r>
                <a:rPr lang="en-US" sz="2400" b="1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cs typeface="Arial" charset="0"/>
                </a:rPr>
                <a:t>án</a:t>
              </a:r>
              <a:r>
                <a:rPr lang="en-US" sz="2400" b="1" dirty="0">
                  <a:solidFill>
                    <a:srgbClr val="FF0000"/>
                  </a:solidFill>
                  <a:cs typeface="Arial" charset="0"/>
                </a:rPr>
                <a:t>: D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2700461" y="1841503"/>
            <a:ext cx="5719639" cy="511176"/>
            <a:chOff x="1583" y="1954"/>
            <a:chExt cx="3701" cy="322"/>
          </a:xfrm>
        </p:grpSpPr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66CC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4112" name="AutoShape 16"/>
            <p:cNvSpPr>
              <a:spLocks noChangeArrowheads="1"/>
            </p:cNvSpPr>
            <p:nvPr/>
          </p:nvSpPr>
          <p:spPr bwMode="auto">
            <a:xfrm>
              <a:off x="1583" y="1954"/>
              <a:ext cx="3281" cy="3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EBFA"/>
                </a:gs>
                <a:gs pos="100000">
                  <a:srgbClr val="FFFF6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+mj-lt"/>
                </a:rPr>
                <a:t>A.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Tháng</a:t>
              </a: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 1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năm</a:t>
              </a: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 1257</a:t>
              </a:r>
              <a:endPara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4103" name="Rectangle 17" descr="Bouquet"/>
          <p:cNvSpPr>
            <a:spLocks noChangeArrowheads="1"/>
          </p:cNvSpPr>
          <p:nvPr/>
        </p:nvSpPr>
        <p:spPr bwMode="auto">
          <a:xfrm>
            <a:off x="8186737" y="457200"/>
            <a:ext cx="576263" cy="4953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08563" name="Rectangle 19"/>
          <p:cNvSpPr>
            <a:spLocks noChangeArrowheads="1"/>
          </p:cNvSpPr>
          <p:nvPr/>
        </p:nvSpPr>
        <p:spPr bwMode="auto">
          <a:xfrm>
            <a:off x="7834513" y="5410200"/>
            <a:ext cx="1080888" cy="406400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err="1">
                <a:solidFill>
                  <a:srgbClr val="800080"/>
                </a:solidFill>
                <a:cs typeface="Arial" charset="0"/>
              </a:rPr>
              <a:t>Đáp</a:t>
            </a:r>
            <a:r>
              <a:rPr lang="en-US" sz="2000" b="1" dirty="0">
                <a:solidFill>
                  <a:srgbClr val="80008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cs typeface="Arial" charset="0"/>
              </a:rPr>
              <a:t>án</a:t>
            </a:r>
            <a:endParaRPr lang="en-US" sz="2000" b="1" dirty="0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4107" name="Text Box 23"/>
          <p:cNvSpPr txBox="1">
            <a:spLocks noChangeArrowheads="1"/>
          </p:cNvSpPr>
          <p:nvPr/>
        </p:nvSpPr>
        <p:spPr bwMode="auto">
          <a:xfrm>
            <a:off x="6248400" y="6477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>
              <a:cs typeface="Arial" charset="0"/>
            </a:endParaRPr>
          </a:p>
        </p:txBody>
      </p:sp>
      <p:sp>
        <p:nvSpPr>
          <p:cNvPr id="4108" name="AutoShape 33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86737" y="5989644"/>
            <a:ext cx="6858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2745884" y="4304180"/>
            <a:ext cx="5054216" cy="5111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BFA"/>
              </a:gs>
              <a:gs pos="100000">
                <a:srgbClr val="FFFF66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D.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1258</a:t>
            </a:r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7346" name="Picture 2" descr="Kết quả hình ảnh cho Trần quốc tuấ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0" t="7838" r="4469" b="6390"/>
          <a:stretch/>
        </p:blipFill>
        <p:spPr bwMode="auto">
          <a:xfrm>
            <a:off x="288029" y="1804217"/>
            <a:ext cx="2378971" cy="29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999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8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5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563"/>
                  </p:tgtEl>
                </p:cond>
              </p:nextCondLst>
            </p:seq>
          </p:childTnLst>
        </p:cTn>
      </p:par>
    </p:tnLst>
    <p:bldLst>
      <p:bldP spid="108563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5" t="3157" r="3831" b="2796"/>
          <a:stretch/>
        </p:blipFill>
        <p:spPr>
          <a:xfrm>
            <a:off x="6350" y="0"/>
            <a:ext cx="9144000" cy="6934201"/>
          </a:xfrm>
          <a:prstGeom prst="rect">
            <a:avLst/>
          </a:prstGeom>
        </p:spPr>
      </p:pic>
      <p:pic>
        <p:nvPicPr>
          <p:cNvPr id="59394" name="Picture 2" descr="Kết quả hình ảnh cho Kế vườn không nhà trống ở thăng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994" y="2057400"/>
            <a:ext cx="5143500" cy="3635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2590800" y="6024562"/>
            <a:ext cx="56484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Kế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Vườn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trống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0602" name="AutoShape 10"/>
          <p:cNvSpPr>
            <a:spLocks noChangeArrowheads="1"/>
          </p:cNvSpPr>
          <p:nvPr/>
        </p:nvSpPr>
        <p:spPr bwMode="auto">
          <a:xfrm>
            <a:off x="914400" y="152401"/>
            <a:ext cx="8001000" cy="1362072"/>
          </a:xfrm>
          <a:prstGeom prst="cloudCallout">
            <a:avLst>
              <a:gd name="adj1" fmla="val -12755"/>
              <a:gd name="adj2" fmla="val 83465"/>
            </a:avLst>
          </a:prstGeom>
          <a:gradFill rotWithShape="1">
            <a:gsLst>
              <a:gs pos="0">
                <a:srgbClr val="FF3399"/>
              </a:gs>
              <a:gs pos="50000">
                <a:schemeClr val="bg1"/>
              </a:gs>
              <a:gs pos="100000">
                <a:srgbClr val="FF3399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ảnh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rút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khỏi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Thăng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Long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gợi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kế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hoạch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nhà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Trần</a:t>
            </a:r>
            <a:r>
              <a:rPr lang="en-US" sz="23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?</a:t>
            </a:r>
            <a:endParaRPr lang="en-US" sz="23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AutoShape 3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86737" y="5989644"/>
            <a:ext cx="6858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59449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5" t="3157" r="3831" b="2796"/>
          <a:stretch/>
        </p:blipFill>
        <p:spPr>
          <a:xfrm>
            <a:off x="0" y="-1"/>
            <a:ext cx="9144000" cy="6934201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544513"/>
            <a:ext cx="7543606" cy="1055687"/>
            <a:chOff x="429" y="1032"/>
            <a:chExt cx="4911" cy="665"/>
          </a:xfrm>
        </p:grpSpPr>
        <p:sp>
          <p:nvSpPr>
            <p:cNvPr id="7191" name="Rectangle 3" descr="Parchment"/>
            <p:cNvSpPr>
              <a:spLocks noChangeArrowheads="1"/>
            </p:cNvSpPr>
            <p:nvPr/>
          </p:nvSpPr>
          <p:spPr bwMode="auto">
            <a:xfrm>
              <a:off x="4569" y="1280"/>
              <a:ext cx="771" cy="137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7192" name="AutoShape 4"/>
            <p:cNvSpPr>
              <a:spLocks noChangeArrowheads="1"/>
            </p:cNvSpPr>
            <p:nvPr/>
          </p:nvSpPr>
          <p:spPr bwMode="auto">
            <a:xfrm>
              <a:off x="429" y="1032"/>
              <a:ext cx="4470" cy="66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Ai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đã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chỉ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huy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quân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đội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nhà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Trần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trong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trận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Bình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Lệ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Nguyên</a:t>
              </a:r>
              <a:r>
                <a:rPr lang="en-US" sz="2800" b="1" dirty="0" smtClean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?</a:t>
              </a:r>
              <a:endParaRPr lang="en-US" sz="2800" b="1" dirty="0">
                <a:solidFill>
                  <a:srgbClr val="FFFF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371461" y="2541588"/>
            <a:ext cx="6854770" cy="511175"/>
            <a:chOff x="801" y="1955"/>
            <a:chExt cx="4483" cy="322"/>
          </a:xfrm>
        </p:grpSpPr>
        <p:sp>
          <p:nvSpPr>
            <p:cNvPr id="7189" name="Rectangle 6" descr="Water droplets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7190" name="AutoShape 7" descr="Water droplets"/>
            <p:cNvSpPr>
              <a:spLocks noChangeArrowheads="1"/>
            </p:cNvSpPr>
            <p:nvPr/>
          </p:nvSpPr>
          <p:spPr bwMode="auto">
            <a:xfrm>
              <a:off x="801" y="1955"/>
              <a:ext cx="4088" cy="322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  <a:latin typeface="+mj-lt"/>
                </a:rPr>
                <a:t>B.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+mj-lt"/>
                </a:rPr>
                <a:t>Trần</a:t>
              </a:r>
              <a:r>
                <a:rPr lang="en-US" sz="2400" b="1" dirty="0" smtClean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+mj-lt"/>
                </a:rPr>
                <a:t>Quốc</a:t>
              </a:r>
              <a:r>
                <a:rPr lang="en-US" sz="2400" b="1" dirty="0" smtClean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+mj-lt"/>
                </a:rPr>
                <a:t>Tuấn</a:t>
              </a:r>
              <a:endPara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371988" y="3303588"/>
            <a:ext cx="6879643" cy="511175"/>
            <a:chOff x="792" y="1955"/>
            <a:chExt cx="4492" cy="322"/>
          </a:xfrm>
        </p:grpSpPr>
        <p:sp>
          <p:nvSpPr>
            <p:cNvPr id="7187" name="Rectangle 9" descr="Water droplets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7188" name="AutoShape 10" descr="Water droplets"/>
            <p:cNvSpPr>
              <a:spLocks noChangeArrowheads="1"/>
            </p:cNvSpPr>
            <p:nvPr/>
          </p:nvSpPr>
          <p:spPr bwMode="auto">
            <a:xfrm>
              <a:off x="792" y="1955"/>
              <a:ext cx="4097" cy="322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Arial" charset="0"/>
                </a:rPr>
                <a:t>C.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+mj-lt"/>
                  <a:cs typeface="Arial" charset="0"/>
                </a:rPr>
                <a:t>Trần</a:t>
              </a: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Arial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+mj-lt"/>
                  <a:cs typeface="Arial" charset="0"/>
                </a:rPr>
                <a:t>Thái</a:t>
              </a: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Arial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+mj-lt"/>
                  <a:cs typeface="Arial" charset="0"/>
                </a:rPr>
                <a:t>Tông</a:t>
              </a:r>
              <a:endPara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257606" y="4978403"/>
            <a:ext cx="2811463" cy="511176"/>
            <a:chOff x="152" y="1954"/>
            <a:chExt cx="5132" cy="322"/>
          </a:xfrm>
        </p:grpSpPr>
        <p:sp>
          <p:nvSpPr>
            <p:cNvPr id="7185" name="Rectangle 12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7186" name="AutoShape 13"/>
            <p:cNvSpPr>
              <a:spLocks noChangeArrowheads="1"/>
            </p:cNvSpPr>
            <p:nvPr/>
          </p:nvSpPr>
          <p:spPr bwMode="auto">
            <a:xfrm>
              <a:off x="152" y="1954"/>
              <a:ext cx="4483" cy="32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00"/>
                  </a:solidFill>
                  <a:cs typeface="Arial" charset="0"/>
                </a:rPr>
                <a:t>Đáp</a:t>
              </a:r>
              <a:r>
                <a:rPr lang="en-US" sz="2400" b="1" dirty="0">
                  <a:solidFill>
                    <a:srgbClr val="FFFF00"/>
                  </a:solidFill>
                  <a:cs typeface="Arial" charset="0"/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cs typeface="Arial" charset="0"/>
                </a:rPr>
                <a:t>án</a:t>
              </a:r>
              <a:r>
                <a:rPr lang="en-US" sz="2400" b="1" dirty="0" smtClean="0">
                  <a:solidFill>
                    <a:srgbClr val="FFFF00"/>
                  </a:solidFill>
                  <a:cs typeface="Arial" charset="0"/>
                </a:rPr>
                <a:t>: C</a:t>
              </a:r>
              <a:endParaRPr lang="en-US" sz="2400" b="1" dirty="0">
                <a:solidFill>
                  <a:srgbClr val="FFFF00"/>
                </a:solidFill>
                <a:cs typeface="Arial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1371159" y="1812925"/>
            <a:ext cx="6782046" cy="511175"/>
            <a:chOff x="806" y="1955"/>
            <a:chExt cx="4478" cy="322"/>
          </a:xfrm>
        </p:grpSpPr>
        <p:sp>
          <p:nvSpPr>
            <p:cNvPr id="7183" name="Rectangle 15" descr="Water droplets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7184" name="AutoShape 16" descr="Water droplets"/>
            <p:cNvSpPr>
              <a:spLocks noChangeArrowheads="1"/>
            </p:cNvSpPr>
            <p:nvPr/>
          </p:nvSpPr>
          <p:spPr bwMode="auto">
            <a:xfrm>
              <a:off x="806" y="1955"/>
              <a:ext cx="4126" cy="322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A. </a:t>
              </a:r>
              <a:r>
                <a:rPr lang="en-US" sz="2400" b="1" dirty="0" err="1">
                  <a:solidFill>
                    <a:srgbClr val="0000FF"/>
                  </a:solidFill>
                  <a:cs typeface="Times New Roman" pitchFamily="18" charset="0"/>
                </a:rPr>
                <a:t>Trần</a:t>
              </a:r>
              <a:r>
                <a:rPr lang="en-US" sz="2400" b="1" dirty="0">
                  <a:solidFill>
                    <a:srgbClr val="0000FF"/>
                  </a:solidFill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cs typeface="Times New Roman" pitchFamily="18" charset="0"/>
                </a:rPr>
                <a:t>Thủ</a:t>
              </a:r>
              <a:r>
                <a:rPr lang="en-US" sz="2400" b="1" dirty="0">
                  <a:solidFill>
                    <a:srgbClr val="0000FF"/>
                  </a:solidFill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cs typeface="Times New Roman" pitchFamily="18" charset="0"/>
                </a:rPr>
                <a:t>Độ</a:t>
              </a:r>
              <a:endParaRPr lang="en-US" sz="2400" b="1" dirty="0">
                <a:solidFill>
                  <a:srgbClr val="0000FF"/>
                </a:solidFill>
                <a:cs typeface="Times New Roman" pitchFamily="18" charset="0"/>
              </a:endParaRPr>
            </a:p>
          </p:txBody>
        </p:sp>
      </p:grp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7772206" y="5486400"/>
            <a:ext cx="1143194" cy="406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anchor="ctr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cs typeface="Arial" charset="0"/>
              </a:rPr>
              <a:t>Đáp án</a:t>
            </a:r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372682" y="4059238"/>
            <a:ext cx="6856725" cy="511175"/>
            <a:chOff x="797" y="1955"/>
            <a:chExt cx="4487" cy="322"/>
          </a:xfrm>
        </p:grpSpPr>
        <p:sp>
          <p:nvSpPr>
            <p:cNvPr id="7181" name="Rectangle 21" descr="Water droplets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7182" name="AutoShape 22" descr="Water droplets"/>
            <p:cNvSpPr>
              <a:spLocks noChangeArrowheads="1"/>
            </p:cNvSpPr>
            <p:nvPr/>
          </p:nvSpPr>
          <p:spPr bwMode="auto">
            <a:xfrm>
              <a:off x="797" y="1955"/>
              <a:ext cx="4115" cy="322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+mj-lt"/>
                </a:rPr>
                <a:t>D. </a:t>
              </a:r>
              <a:r>
                <a:rPr lang="en-US" sz="2400" b="1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Ở </a:t>
              </a:r>
              <a:r>
                <a:rPr lang="en-US" sz="2400" b="1" dirty="0" err="1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hiền</a:t>
              </a:r>
              <a:r>
                <a:rPr lang="en-US" sz="2400" b="1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gặp</a:t>
              </a:r>
              <a:r>
                <a:rPr lang="en-US" sz="2400" b="1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lành</a:t>
              </a:r>
              <a:endParaRPr lang="en-US" sz="2400" b="1" dirty="0">
                <a:solidFill>
                  <a:srgbClr val="0000FF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7179" name="Text Box 23"/>
          <p:cNvSpPr txBox="1">
            <a:spLocks noChangeArrowheads="1"/>
          </p:cNvSpPr>
          <p:nvPr/>
        </p:nvSpPr>
        <p:spPr bwMode="auto">
          <a:xfrm>
            <a:off x="6248400" y="6477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>
              <a:cs typeface="Arial" charset="0"/>
            </a:endParaRPr>
          </a:p>
        </p:txBody>
      </p:sp>
      <p:sp>
        <p:nvSpPr>
          <p:cNvPr id="25" name="AutoShape 33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48733" y="6005512"/>
            <a:ext cx="6858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175" name="Rectangle 17" descr="Bouquet"/>
          <p:cNvSpPr>
            <a:spLocks noChangeArrowheads="1"/>
          </p:cNvSpPr>
          <p:nvPr/>
        </p:nvSpPr>
        <p:spPr bwMode="auto">
          <a:xfrm>
            <a:off x="8077006" y="381000"/>
            <a:ext cx="576263" cy="51054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29" name="AutoShape 10" descr="Water droplets"/>
          <p:cNvSpPr>
            <a:spLocks noChangeArrowheads="1"/>
          </p:cNvSpPr>
          <p:nvPr/>
        </p:nvSpPr>
        <p:spPr bwMode="auto">
          <a:xfrm>
            <a:off x="1365624" y="3336517"/>
            <a:ext cx="6274688" cy="51117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  <a:cs typeface="Arial" charset="0"/>
              </a:rPr>
              <a:t>C.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Trần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Thái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Tông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" name="Picture 10" descr="1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034087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0" y="5957887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 descr="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0" y="5957887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4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" y="6034087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4" descr="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300" y="5957887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2" descr="bell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2850" y="5940424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093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2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1" dur="500"/>
                                        <p:tgtEl>
                                          <p:spTgt spid="112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59"/>
                  </p:tgtEl>
                </p:cond>
              </p:nextCondLst>
            </p:seq>
          </p:childTnLst>
        </p:cTn>
      </p:par>
    </p:tnLst>
    <p:bldLst>
      <p:bldP spid="112659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5" t="3157" r="3831" b="2796"/>
          <a:stretch/>
        </p:blipFill>
        <p:spPr>
          <a:xfrm>
            <a:off x="0" y="-1"/>
            <a:ext cx="9144000" cy="6934201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457201"/>
            <a:ext cx="7086600" cy="885825"/>
            <a:chOff x="141" y="1025"/>
            <a:chExt cx="5199" cy="558"/>
          </a:xfrm>
        </p:grpSpPr>
        <p:sp>
          <p:nvSpPr>
            <p:cNvPr id="8215" name="Rectangle 3" descr="Parchment"/>
            <p:cNvSpPr>
              <a:spLocks noChangeArrowheads="1"/>
            </p:cNvSpPr>
            <p:nvPr/>
          </p:nvSpPr>
          <p:spPr bwMode="auto">
            <a:xfrm>
              <a:off x="4569" y="1280"/>
              <a:ext cx="771" cy="137"/>
            </a:xfrm>
            <a:prstGeom prst="rect">
              <a:avLst/>
            </a:prstGeom>
            <a:solidFill>
              <a:srgbClr val="00FFFF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8216" name="AutoShape 4"/>
            <p:cNvSpPr>
              <a:spLocks noChangeArrowheads="1"/>
            </p:cNvSpPr>
            <p:nvPr/>
          </p:nvSpPr>
          <p:spPr bwMode="auto">
            <a:xfrm>
              <a:off x="141" y="1025"/>
              <a:ext cx="4716" cy="558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anchor="ctr"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Khi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sang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xâm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lược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nước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ta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lần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thứ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nhất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quân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giặc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do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ai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chỉ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huy</a:t>
              </a:r>
              <a:r>
                <a:rPr lang="en-US" sz="28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48586" y="2465394"/>
            <a:ext cx="5025438" cy="511176"/>
            <a:chOff x="1602" y="1955"/>
            <a:chExt cx="3682" cy="322"/>
          </a:xfrm>
        </p:grpSpPr>
        <p:sp>
          <p:nvSpPr>
            <p:cNvPr id="8213" name="Rectangle 6" descr="Water droplets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8214" name="AutoShape 7" descr="Water droplets"/>
            <p:cNvSpPr>
              <a:spLocks noChangeArrowheads="1"/>
            </p:cNvSpPr>
            <p:nvPr/>
          </p:nvSpPr>
          <p:spPr bwMode="auto">
            <a:xfrm>
              <a:off x="1602" y="1955"/>
              <a:ext cx="3287" cy="322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B.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Thoát</a:t>
              </a:r>
              <a:r>
                <a:rPr lang="en-US" sz="2400" b="1" dirty="0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Hoan</a:t>
              </a:r>
              <a:endPara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48920" y="3227388"/>
            <a:ext cx="5050503" cy="511175"/>
            <a:chOff x="1597" y="1955"/>
            <a:chExt cx="3687" cy="322"/>
          </a:xfrm>
        </p:grpSpPr>
        <p:sp>
          <p:nvSpPr>
            <p:cNvPr id="8211" name="Rectangle 9" descr="Water droplets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8212" name="AutoShape 10" descr="Water droplets"/>
            <p:cNvSpPr>
              <a:spLocks noChangeArrowheads="1"/>
            </p:cNvSpPr>
            <p:nvPr/>
          </p:nvSpPr>
          <p:spPr bwMode="auto">
            <a:xfrm>
              <a:off x="1597" y="1955"/>
              <a:ext cx="3277" cy="322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anchor="ctr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cs typeface="Arial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cs typeface="Times New Roman" pitchFamily="18" charset="0"/>
                </a:rPr>
                <a:t>Ngột</a:t>
              </a:r>
              <a:r>
                <a:rPr lang="en-US" sz="24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cs typeface="Times New Roman" pitchFamily="18" charset="0"/>
                </a:rPr>
                <a:t>Lương</a:t>
              </a:r>
              <a:r>
                <a:rPr lang="en-US" sz="24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cs typeface="Times New Roman" pitchFamily="18" charset="0"/>
                </a:rPr>
                <a:t>Hợp</a:t>
              </a:r>
              <a:r>
                <a:rPr lang="en-US" sz="2400" b="1" dirty="0">
                  <a:solidFill>
                    <a:srgbClr val="FF0000"/>
                  </a:solidFill>
                  <a:cs typeface="Times New Roman" pitchFamily="18" charset="0"/>
                </a:rPr>
                <a:t> Thai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105400" y="4937125"/>
            <a:ext cx="2811463" cy="439738"/>
            <a:chOff x="152" y="1976"/>
            <a:chExt cx="5132" cy="277"/>
          </a:xfrm>
        </p:grpSpPr>
        <p:sp>
          <p:nvSpPr>
            <p:cNvPr id="8209" name="Rectangle 12"/>
            <p:cNvSpPr>
              <a:spLocks noChangeArrowheads="1"/>
            </p:cNvSpPr>
            <p:nvPr/>
          </p:nvSpPr>
          <p:spPr bwMode="auto">
            <a:xfrm>
              <a:off x="4513" y="2041"/>
              <a:ext cx="771" cy="137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8210" name="AutoShape 13"/>
            <p:cNvSpPr>
              <a:spLocks noChangeArrowheads="1"/>
            </p:cNvSpPr>
            <p:nvPr/>
          </p:nvSpPr>
          <p:spPr bwMode="auto">
            <a:xfrm>
              <a:off x="152" y="1976"/>
              <a:ext cx="4440" cy="27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cs typeface="Arial" charset="0"/>
                </a:rPr>
                <a:t>Đáp</a:t>
              </a:r>
              <a:r>
                <a:rPr lang="en-US" sz="2000" b="1" dirty="0">
                  <a:solidFill>
                    <a:srgbClr val="FFFF00"/>
                  </a:solidFill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cs typeface="Arial" charset="0"/>
                </a:rPr>
                <a:t>án</a:t>
              </a:r>
              <a:r>
                <a:rPr lang="en-US" sz="2000" b="1" dirty="0">
                  <a:solidFill>
                    <a:srgbClr val="FFFF00"/>
                  </a:solidFill>
                  <a:cs typeface="Arial" charset="0"/>
                </a:rPr>
                <a:t>: </a:t>
              </a:r>
              <a:r>
                <a:rPr lang="en-US" sz="2000" b="1" dirty="0" smtClean="0">
                  <a:solidFill>
                    <a:srgbClr val="FFFF00"/>
                  </a:solidFill>
                  <a:cs typeface="Arial" charset="0"/>
                </a:rPr>
                <a:t>C</a:t>
              </a:r>
              <a:endParaRPr lang="en-US" sz="2000" b="1" dirty="0">
                <a:solidFill>
                  <a:srgbClr val="FFFF00"/>
                </a:solidFill>
                <a:cs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7963" y="1736725"/>
            <a:ext cx="5026062" cy="511175"/>
            <a:chOff x="3047963" y="1736725"/>
            <a:chExt cx="5026062" cy="511175"/>
          </a:xfrm>
        </p:grpSpPr>
        <p:sp>
          <p:nvSpPr>
            <p:cNvPr id="27" name="Rectangle 6" descr="Water droplets"/>
            <p:cNvSpPr>
              <a:spLocks noChangeArrowheads="1"/>
            </p:cNvSpPr>
            <p:nvPr/>
          </p:nvSpPr>
          <p:spPr bwMode="auto">
            <a:xfrm>
              <a:off x="7021713" y="1883568"/>
              <a:ext cx="1052312" cy="217488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047963" y="1736725"/>
              <a:ext cx="4487320" cy="511175"/>
              <a:chOff x="1584" y="1955"/>
              <a:chExt cx="3248" cy="322"/>
            </a:xfrm>
          </p:grpSpPr>
          <p:sp>
            <p:nvSpPr>
              <p:cNvPr id="8207" name="Rectangle 15" descr="Water droplets"/>
              <p:cNvSpPr>
                <a:spLocks noChangeArrowheads="1"/>
              </p:cNvSpPr>
              <p:nvPr/>
            </p:nvSpPr>
            <p:spPr bwMode="auto">
              <a:xfrm>
                <a:off x="4513" y="1993"/>
                <a:ext cx="134" cy="233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8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>
                <a:spAutoFit/>
              </a:bodyPr>
              <a:lstStyle/>
              <a:p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08" name="AutoShape 16" descr="Water droplets"/>
              <p:cNvSpPr>
                <a:spLocks noChangeArrowheads="1"/>
              </p:cNvSpPr>
              <p:nvPr/>
            </p:nvSpPr>
            <p:spPr bwMode="auto">
              <a:xfrm>
                <a:off x="1584" y="1955"/>
                <a:ext cx="3248" cy="32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anchor="ctr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A.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+mj-lt"/>
                  </a:rPr>
                  <a:t>Lưu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+mj-lt"/>
                  </a:rPr>
                  <a:t>Hoàng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+mj-lt"/>
                  </a:rPr>
                  <a:t>Thao</a:t>
                </a:r>
                <a:endParaRPr lang="en-US" sz="24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</p:grpSp>
      <p:sp>
        <p:nvSpPr>
          <p:cNvPr id="109587" name="Rectangle 19"/>
          <p:cNvSpPr>
            <a:spLocks noChangeArrowheads="1"/>
          </p:cNvSpPr>
          <p:nvPr/>
        </p:nvSpPr>
        <p:spPr bwMode="auto">
          <a:xfrm>
            <a:off x="7620000" y="5410200"/>
            <a:ext cx="1143000" cy="406400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cs typeface="Arial" charset="0"/>
              </a:rPr>
              <a:t>Đáp</a:t>
            </a: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cs typeface="Arial" charset="0"/>
              </a:rPr>
              <a:t>án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119" y="3983038"/>
            <a:ext cx="5216758" cy="511175"/>
            <a:chOff x="3048119" y="3983038"/>
            <a:chExt cx="5216758" cy="511175"/>
          </a:xfrm>
        </p:grpSpPr>
        <p:sp>
          <p:nvSpPr>
            <p:cNvPr id="29" name="Rectangle 9" descr="Water droplets"/>
            <p:cNvSpPr>
              <a:spLocks noChangeArrowheads="1"/>
            </p:cNvSpPr>
            <p:nvPr/>
          </p:nvSpPr>
          <p:spPr bwMode="auto">
            <a:xfrm>
              <a:off x="7208751" y="4129881"/>
              <a:ext cx="1056126" cy="217488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3048119" y="3983038"/>
              <a:ext cx="4499273" cy="511175"/>
              <a:chOff x="1601" y="1955"/>
              <a:chExt cx="3295" cy="322"/>
            </a:xfrm>
          </p:grpSpPr>
          <p:sp>
            <p:nvSpPr>
              <p:cNvPr id="8205" name="Rectangle 21" descr="Water droplets"/>
              <p:cNvSpPr>
                <a:spLocks noChangeArrowheads="1"/>
              </p:cNvSpPr>
              <p:nvPr/>
            </p:nvSpPr>
            <p:spPr bwMode="auto">
              <a:xfrm>
                <a:off x="4513" y="1993"/>
                <a:ext cx="135" cy="233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800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none" anchor="ctr">
                <a:spAutoFit/>
              </a:bodyPr>
              <a:lstStyle/>
              <a:p>
                <a:endParaRPr lang="vi-VN">
                  <a:solidFill>
                    <a:srgbClr val="FF0000"/>
                  </a:solidFill>
                </a:endParaRPr>
              </a:p>
            </p:txBody>
          </p:sp>
          <p:sp>
            <p:nvSpPr>
              <p:cNvPr id="8206" name="AutoShape 22" descr="Water droplets"/>
              <p:cNvSpPr>
                <a:spLocks noChangeArrowheads="1"/>
              </p:cNvSpPr>
              <p:nvPr/>
            </p:nvSpPr>
            <p:spPr bwMode="auto">
              <a:xfrm>
                <a:off x="1601" y="1955"/>
                <a:ext cx="3295" cy="322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anchor="ctr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D.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Quách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Quỳ</a:t>
                </a:r>
                <a:endParaRPr lang="en-US" sz="24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</p:grpSp>
      <p:sp>
        <p:nvSpPr>
          <p:cNvPr id="8203" name="Text Box 23"/>
          <p:cNvSpPr txBox="1">
            <a:spLocks noChangeArrowheads="1"/>
          </p:cNvSpPr>
          <p:nvPr/>
        </p:nvSpPr>
        <p:spPr bwMode="auto">
          <a:xfrm>
            <a:off x="6248400" y="64770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vi-VN">
              <a:cs typeface="Arial" charset="0"/>
            </a:endParaRPr>
          </a:p>
        </p:txBody>
      </p:sp>
      <p:sp>
        <p:nvSpPr>
          <p:cNvPr id="25" name="AutoShape 3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019800"/>
            <a:ext cx="6858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199" name="Rectangle 17" descr="Bouquet"/>
          <p:cNvSpPr>
            <a:spLocks noChangeArrowheads="1"/>
          </p:cNvSpPr>
          <p:nvPr/>
        </p:nvSpPr>
        <p:spPr bwMode="auto">
          <a:xfrm>
            <a:off x="7924800" y="457201"/>
            <a:ext cx="576263" cy="495299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32" name="AutoShape 10" descr="Water droplets"/>
          <p:cNvSpPr>
            <a:spLocks noChangeArrowheads="1"/>
          </p:cNvSpPr>
          <p:nvPr/>
        </p:nvSpPr>
        <p:spPr bwMode="auto">
          <a:xfrm>
            <a:off x="3055931" y="3217069"/>
            <a:ext cx="4481834" cy="511175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j-lt"/>
                <a:cs typeface="Arial" charset="0"/>
              </a:rPr>
              <a:t>C.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Ngột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Lương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Thai</a:t>
            </a:r>
            <a:endParaRPr lang="en-US" sz="2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79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9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7"/>
                  </p:tgtEl>
                </p:cond>
              </p:nextCondLst>
            </p:seq>
          </p:childTnLst>
        </p:cTn>
      </p:par>
    </p:tnLst>
    <p:bldLst>
      <p:bldP spid="109587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5" t="3157" r="3831" b="2796"/>
          <a:stretch/>
        </p:blipFill>
        <p:spPr>
          <a:xfrm>
            <a:off x="0" y="-1"/>
            <a:ext cx="9144000" cy="6934201"/>
          </a:xfrm>
          <a:prstGeom prst="rect">
            <a:avLst/>
          </a:prstGeom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457200" y="5903893"/>
            <a:ext cx="777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“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Vó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ngựa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Mông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Cổ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đâu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cỏ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mọc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581400" y="76200"/>
            <a:ext cx="5361709" cy="1752601"/>
          </a:xfrm>
          <a:prstGeom prst="cloudCallout">
            <a:avLst>
              <a:gd name="adj1" fmla="val -58634"/>
              <a:gd name="adj2" fmla="val 66100"/>
            </a:avLst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70C0"/>
                </a:solidFill>
              </a:rPr>
              <a:t>Hình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ảnh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bên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dưới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gợi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em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nhớ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đến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câu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nói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nào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về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sức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mạnh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của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kị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binh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Mông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Cổ</a:t>
            </a:r>
            <a:r>
              <a:rPr lang="en-US" sz="2000" b="1" dirty="0" smtClean="0">
                <a:solidFill>
                  <a:srgbClr val="0070C0"/>
                </a:solidFill>
              </a:rPr>
              <a:t>?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7" name="AutoShape 3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6029324"/>
            <a:ext cx="685800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60418" name="Picture 2" descr="Kết quả hình ảnh cho Vó ngựa mông cổ đi đến đâu cỏ không mọc được đến đấ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372564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128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30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846263"/>
            <a:ext cx="7239000" cy="25146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BA LẦN KHÁNG  CHIẾN CHỐNG QUÂN XÂM LƯỢC MÔNG – NGUYÊN</a:t>
            </a:r>
          </a:p>
          <a:p>
            <a:pPr eaLnBrk="1" hangingPunct="1"/>
            <a:r>
              <a:rPr lang="en-US" sz="4800" dirty="0" smtClean="0">
                <a:solidFill>
                  <a:srgbClr val="0033CC"/>
                </a:solidFill>
                <a:latin typeface="VNI-Fato" pitchFamily="2" charset="0"/>
              </a:rPr>
              <a:t>(</a:t>
            </a:r>
            <a:r>
              <a:rPr lang="en-US" sz="4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XIII)</a:t>
            </a:r>
            <a:endParaRPr lang="en-US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Line 20"/>
          <p:cNvSpPr>
            <a:spLocks noChangeShapeType="1"/>
          </p:cNvSpPr>
          <p:nvPr/>
        </p:nvSpPr>
        <p:spPr bwMode="auto">
          <a:xfrm>
            <a:off x="2362200" y="1828800"/>
            <a:ext cx="426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230313" y="1111250"/>
            <a:ext cx="2919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.VnTifani HeavyH" pitchFamily="34" charset="0"/>
              </a:rPr>
              <a:t>TiÕt 55: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2659728" y="5029200"/>
            <a:ext cx="4032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 dirty="0">
                <a:solidFill>
                  <a:srgbClr val="7030A0"/>
                </a:solidFill>
                <a:latin typeface=".VnUniverse" pitchFamily="34" charset="0"/>
              </a:rPr>
              <a:t>(</a:t>
            </a:r>
            <a:r>
              <a:rPr lang="en-US" sz="2800" b="1" i="1" dirty="0" err="1">
                <a:solidFill>
                  <a:srgbClr val="7030A0"/>
                </a:solidFill>
                <a:latin typeface=".VnUniverse" pitchFamily="34" charset="0"/>
              </a:rPr>
              <a:t>TiÕp</a:t>
            </a:r>
            <a:r>
              <a:rPr lang="en-US" sz="2800" b="1" i="1" dirty="0">
                <a:solidFill>
                  <a:srgbClr val="7030A0"/>
                </a:solidFill>
                <a:latin typeface=".VnUniverse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.VnUniverse" pitchFamily="34" charset="0"/>
              </a:rPr>
              <a:t>theo</a:t>
            </a:r>
            <a:r>
              <a:rPr lang="en-US" sz="2800" b="1" i="1" dirty="0">
                <a:solidFill>
                  <a:srgbClr val="7030A0"/>
                </a:solidFill>
                <a:latin typeface=".VnUniverse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98979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2400" y="1905000"/>
            <a:ext cx="2514600" cy="1828800"/>
          </a:xfrm>
          <a:prstGeom prst="roundRect">
            <a:avLst/>
          </a:prstGeom>
          <a:solidFill>
            <a:srgbClr val="8000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Âm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mưu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xâm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lược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Chăm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-pa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Đại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Việt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nhà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Nguyên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52800" y="1927994"/>
            <a:ext cx="2514600" cy="1805806"/>
          </a:xfrm>
          <a:prstGeom prst="roundRect">
            <a:avLst/>
          </a:prstGeom>
          <a:solidFill>
            <a:srgbClr val="8000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Nhà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Trần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chuẩn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bị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kháng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chiến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613275" y="914400"/>
            <a:ext cx="0" cy="3746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1371600" y="1290637"/>
            <a:ext cx="63246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1371600" y="1289049"/>
            <a:ext cx="0" cy="614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4613275" y="1289050"/>
            <a:ext cx="0" cy="614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lowchart: Terminator 1"/>
          <p:cNvSpPr/>
          <p:nvPr/>
        </p:nvSpPr>
        <p:spPr>
          <a:xfrm>
            <a:off x="962625" y="152400"/>
            <a:ext cx="7266975" cy="7620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II.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kháng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chiến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lần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thứ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hai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b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chống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quân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xâm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lược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Verdana" pitchFamily="34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Verdana" pitchFamily="34" charset="0"/>
              </a:rPr>
              <a:t> (1285)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7696200" y="1313631"/>
            <a:ext cx="0" cy="6143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ounded Rectangle 21"/>
          <p:cNvSpPr/>
          <p:nvPr/>
        </p:nvSpPr>
        <p:spPr>
          <a:xfrm>
            <a:off x="6438900" y="1903412"/>
            <a:ext cx="2514600" cy="1805806"/>
          </a:xfrm>
          <a:prstGeom prst="roundRect">
            <a:avLst/>
          </a:prstGeom>
          <a:solidFill>
            <a:srgbClr val="8000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Diễn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biến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kết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quả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latin typeface="+mj-lt"/>
              </a:rPr>
            </a:b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cuộc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latin typeface="+mj-lt"/>
              </a:rPr>
            </a:b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kháng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chiến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3" name="Picture 2" descr="chandungThanhcattuh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4" t="2983" r="3861" b="6122"/>
          <a:stretch/>
        </p:blipFill>
        <p:spPr bwMode="auto">
          <a:xfrm>
            <a:off x="152400" y="3810000"/>
            <a:ext cx="25146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Kết quả hình ảnh cho Hội nghị diên h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0"/>
            <a:ext cx="3352799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Kết quả hình ảnh cho Thoát hoan chui ống đồ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15" r="42175"/>
          <a:stretch/>
        </p:blipFill>
        <p:spPr bwMode="auto">
          <a:xfrm>
            <a:off x="6438900" y="3810000"/>
            <a:ext cx="2514600" cy="29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033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345&quot;&gt;&lt;object type=&quot;3&quot; unique_id=&quot;10350&quot;&gt;&lt;property id=&quot;20148&quot; value=&quot;5&quot;/&gt;&lt;property id=&quot;20300&quot; value=&quot;Slide 14&quot;/&gt;&lt;property id=&quot;20307&quot; value=&quot;301&quot;/&gt;&lt;/object&gt;&lt;object type=&quot;3&quot; unique_id=&quot;10351&quot;&gt;&lt;property id=&quot;20148&quot; value=&quot;5&quot;/&gt;&lt;property id=&quot;20300&quot; value=&quot;Slide 16&quot;/&gt;&lt;property id=&quot;20307&quot; value=&quot;261&quot;/&gt;&lt;/object&gt;&lt;object type=&quot;3&quot; unique_id=&quot;10352&quot;&gt;&lt;property id=&quot;20148&quot; value=&quot;5&quot;/&gt;&lt;property id=&quot;20300&quot; value=&quot;Slide 17&quot;/&gt;&lt;property id=&quot;20307&quot; value=&quot;279&quot;/&gt;&lt;/object&gt;&lt;object type=&quot;3&quot; unique_id=&quot;10353&quot;&gt;&lt;property id=&quot;20148&quot; value=&quot;5&quot;/&gt;&lt;property id=&quot;20300&quot; value=&quot;Slide 18&quot;/&gt;&lt;property id=&quot;20307&quot; value=&quot;282&quot;/&gt;&lt;/object&gt;&lt;object type=&quot;3&quot; unique_id=&quot;10355&quot;&gt;&lt;property id=&quot;20148&quot; value=&quot;5&quot;/&gt;&lt;property id=&quot;20300&quot; value=&quot;Slide 20&quot;/&gt;&lt;property id=&quot;20307&quot; value=&quot;280&quot;/&gt;&lt;/object&gt;&lt;object type=&quot;3&quot; unique_id=&quot;10356&quot;&gt;&lt;property id=&quot;20148&quot; value=&quot;5&quot;/&gt;&lt;property id=&quot;20300&quot; value=&quot;Slide 21&quot;/&gt;&lt;property id=&quot;20307&quot; value=&quot;286&quot;/&gt;&lt;/object&gt;&lt;object type=&quot;3&quot; unique_id=&quot;10358&quot;&gt;&lt;property id=&quot;20148&quot; value=&quot;5&quot;/&gt;&lt;property id=&quot;20300&quot; value=&quot;Slide 22&quot;/&gt;&lt;property id=&quot;20307&quot; value=&quot;302&quot;/&gt;&lt;/object&gt;&lt;object type=&quot;3&quot; unique_id=&quot;10364&quot;&gt;&lt;property id=&quot;20148&quot; value=&quot;5&quot;/&gt;&lt;property id=&quot;20300&quot; value=&quot;Slide 31&quot;/&gt;&lt;property id=&quot;20307&quot; value=&quot;293&quot;/&gt;&lt;/object&gt;&lt;object type=&quot;3&quot; unique_id=&quot;10369&quot;&gt;&lt;property id=&quot;20148&quot; value=&quot;5&quot;/&gt;&lt;property id=&quot;20300&quot; value=&quot;Slide 32&quot;/&gt;&lt;property id=&quot;20307&quot; value=&quot;295&quot;/&gt;&lt;/object&gt;&lt;object type=&quot;3&quot; unique_id=&quot;10370&quot;&gt;&lt;property id=&quot;20148&quot; value=&quot;5&quot;/&gt;&lt;property id=&quot;20300&quot; value=&quot;Slide 33&quot;/&gt;&lt;property id=&quot;20307&quot; value=&quot;296&quot;/&gt;&lt;/object&gt;&lt;object type=&quot;3&quot; unique_id=&quot;10371&quot;&gt;&lt;property id=&quot;20148&quot; value=&quot;5&quot;/&gt;&lt;property id=&quot;20300&quot; value=&quot;Slide 34&quot;/&gt;&lt;property id=&quot;20307&quot; value=&quot;297&quot;/&gt;&lt;/object&gt;&lt;object type=&quot;3&quot; unique_id=&quot;56846&quot;&gt;&lt;property id=&quot;20148&quot; value=&quot;5&quot;/&gt;&lt;property id=&quot;20300&quot; value=&quot;Slide 1&quot;/&gt;&lt;property id=&quot;20307&quot; value=&quot;305&quot;/&gt;&lt;/object&gt;&lt;object type=&quot;3&quot; unique_id=&quot;56847&quot;&gt;&lt;property id=&quot;20148&quot; value=&quot;5&quot;/&gt;&lt;property id=&quot;20300&quot; value=&quot;Slide 2&quot;/&gt;&lt;property id=&quot;20307&quot; value=&quot;315&quot;/&gt;&lt;/object&gt;&lt;object type=&quot;3&quot; unique_id=&quot;56848&quot;&gt;&lt;property id=&quot;20148&quot; value=&quot;5&quot;/&gt;&lt;property id=&quot;20300&quot; value=&quot;Slide 3&quot;/&gt;&lt;property id=&quot;20307&quot; value=&quot;316&quot;/&gt;&lt;/object&gt;&lt;object type=&quot;3&quot; unique_id=&quot;56849&quot;&gt;&lt;property id=&quot;20148&quot; value=&quot;5&quot;/&gt;&lt;property id=&quot;20300&quot; value=&quot;Slide 4&quot;/&gt;&lt;property id=&quot;20307&quot; value=&quot;306&quot;/&gt;&lt;/object&gt;&lt;object type=&quot;3&quot; unique_id=&quot;56850&quot;&gt;&lt;property id=&quot;20148&quot; value=&quot;5&quot;/&gt;&lt;property id=&quot;20300&quot; value=&quot;Slide 5&quot;/&gt;&lt;property id=&quot;20307&quot; value=&quot;307&quot;/&gt;&lt;/object&gt;&lt;object type=&quot;3&quot; unique_id=&quot;56851&quot;&gt;&lt;property id=&quot;20148&quot; value=&quot;5&quot;/&gt;&lt;property id=&quot;20300&quot; value=&quot;Slide 6&quot;/&gt;&lt;property id=&quot;20307&quot; value=&quot;308&quot;/&gt;&lt;/object&gt;&lt;object type=&quot;3&quot; unique_id=&quot;56852&quot;&gt;&lt;property id=&quot;20148&quot; value=&quot;5&quot;/&gt;&lt;property id=&quot;20300&quot; value=&quot;Slide 7&quot;/&gt;&lt;property id=&quot;20307&quot; value=&quot;309&quot;/&gt;&lt;/object&gt;&lt;object type=&quot;3&quot; unique_id=&quot;56853&quot;&gt;&lt;property id=&quot;20148&quot; value=&quot;5&quot;/&gt;&lt;property id=&quot;20300&quot; value=&quot;Slide 8&quot;/&gt;&lt;property id=&quot;20307&quot; value=&quot;310&quot;/&gt;&lt;/object&gt;&lt;object type=&quot;3&quot; unique_id=&quot;56854&quot;&gt;&lt;property id=&quot;20148&quot; value=&quot;5&quot;/&gt;&lt;property id=&quot;20300&quot; value=&quot;Slide 9&quot;/&gt;&lt;property id=&quot;20307&quot; value=&quot;311&quot;/&gt;&lt;/object&gt;&lt;object type=&quot;3&quot; unique_id=&quot;57187&quot;&gt;&lt;property id=&quot;20148&quot; value=&quot;5&quot;/&gt;&lt;property id=&quot;20300&quot; value=&quot;Slide 10&quot;/&gt;&lt;property id=&quot;20307&quot; value=&quot;317&quot;/&gt;&lt;/object&gt;&lt;object type=&quot;3&quot; unique_id=&quot;57296&quot;&gt;&lt;property id=&quot;20148&quot; value=&quot;5&quot;/&gt;&lt;property id=&quot;20300&quot; value=&quot;Slide 11&quot;/&gt;&lt;property id=&quot;20307&quot; value=&quot;318&quot;/&gt;&lt;/object&gt;&lt;object type=&quot;3&quot; unique_id=&quot;57778&quot;&gt;&lt;property id=&quot;20148&quot; value=&quot;5&quot;/&gt;&lt;property id=&quot;20300&quot; value=&quot;Slide 12&quot;/&gt;&lt;property id=&quot;20307&quot; value=&quot;320&quot;/&gt;&lt;/object&gt;&lt;object type=&quot;3&quot; unique_id=&quot;57779&quot;&gt;&lt;property id=&quot;20148&quot; value=&quot;5&quot;/&gt;&lt;property id=&quot;20300&quot; value=&quot;Slide 13&quot;/&gt;&lt;property id=&quot;20307&quot; value=&quot;321&quot;/&gt;&lt;/object&gt;&lt;object type=&quot;3&quot; unique_id=&quot;57780&quot;&gt;&lt;property id=&quot;20148&quot; value=&quot;5&quot;/&gt;&lt;property id=&quot;20300&quot; value=&quot;Slide 15&quot;/&gt;&lt;property id=&quot;20307&quot; value=&quot;319&quot;/&gt;&lt;/object&gt;&lt;object type=&quot;3&quot; unique_id=&quot;58014&quot;&gt;&lt;property id=&quot;20148&quot; value=&quot;5&quot;/&gt;&lt;property id=&quot;20300&quot; value=&quot;Slide 19&quot;/&gt;&lt;property id=&quot;20307&quot; value=&quot;322&quot;/&gt;&lt;/object&gt;&lt;object type=&quot;3&quot; unique_id=&quot;58244&quot;&gt;&lt;property id=&quot;20148&quot; value=&quot;5&quot;/&gt;&lt;property id=&quot;20300&quot; value=&quot;Slide 23&quot;/&gt;&lt;property id=&quot;20307&quot; value=&quot;323&quot;/&gt;&lt;/object&gt;&lt;object type=&quot;3&quot; unique_id=&quot;58245&quot;&gt;&lt;property id=&quot;20148&quot; value=&quot;5&quot;/&gt;&lt;property id=&quot;20300&quot; value=&quot;Slide 24&quot;/&gt;&lt;property id=&quot;20307&quot; value=&quot;325&quot;/&gt;&lt;/object&gt;&lt;object type=&quot;3&quot; unique_id=&quot;58246&quot;&gt;&lt;property id=&quot;20148&quot; value=&quot;5&quot;/&gt;&lt;property id=&quot;20300&quot; value=&quot;Slide 25&quot;/&gt;&lt;property id=&quot;20307&quot; value=&quot;324&quot;/&gt;&lt;/object&gt;&lt;object type=&quot;3&quot; unique_id=&quot;58247&quot;&gt;&lt;property id=&quot;20148&quot; value=&quot;5&quot;/&gt;&lt;property id=&quot;20300&quot; value=&quot;Slide 28&quot;/&gt;&lt;property id=&quot;20307&quot; value=&quot;326&quot;/&gt;&lt;/object&gt;&lt;object type=&quot;3&quot; unique_id=&quot;58518&quot;&gt;&lt;property id=&quot;20148&quot; value=&quot;5&quot;/&gt;&lt;property id=&quot;20300&quot; value=&quot;Slide 26&quot;/&gt;&lt;property id=&quot;20307&quot; value=&quot;327&quot;/&gt;&lt;/object&gt;&lt;object type=&quot;3&quot; unique_id=&quot;58519&quot;&gt;&lt;property id=&quot;20148&quot; value=&quot;5&quot;/&gt;&lt;property id=&quot;20300&quot; value=&quot;Slide 27&quot;/&gt;&lt;property id=&quot;20307&quot; value=&quot;328&quot;/&gt;&lt;/object&gt;&lt;object type=&quot;3&quot; unique_id=&quot;58520&quot;&gt;&lt;property id=&quot;20148&quot; value=&quot;5&quot;/&gt;&lt;property id=&quot;20300&quot; value=&quot;Slide 29&quot;/&gt;&lt;property id=&quot;20307&quot; value=&quot;329&quot;/&gt;&lt;/object&gt;&lt;object type=&quot;3&quot; unique_id=&quot;63962&quot;&gt;&lt;property id=&quot;20148&quot; value=&quot;5&quot;/&gt;&lt;property id=&quot;20300&quot; value=&quot;Slide 30&quot;/&gt;&lt;property id=&quot;20307&quot; value=&quot;330&quot;/&gt;&lt;/object&gt;&lt;/object&gt;&lt;object type=&quot;8&quot; unique_id=&quot;10399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1B4669BF-2CF0-421C-A858-E32D925998A2}&quot;/&gt;&lt;isInvalidForFieldText val=&quot;0&quot;/&gt;&lt;Image&gt;&lt;filename val=&quot;C:\Users\BachKim101\Documents\My Adobe Presentations\BINH NGO DAI CAO\data\asimages\{1B4669BF-2CF0-421C-A858-E32D925998A2}_1.png&quot;/&gt;&lt;left val=&quot;0&quot;/&gt;&lt;top val=&quot;170&quot;/&gt;&lt;width val=&quot;720&quot;/&gt;&lt;height val=&quot;124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93AB34A8-A086-4B59-9BD1-526801C49B25}_1.png&quot;/&gt;&lt;left val=&quot;-1&quot;/&gt;&lt;top val=&quot;345&quot;/&gt;&lt;width val=&quot;721&quot;/&gt;&lt;height val=&quot;4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1B4669BF-2CF0-421C-A858-E32D925998A2}&quot;/&gt;&lt;isInvalidForFieldText val=&quot;0&quot;/&gt;&lt;Image&gt;&lt;filename val=&quot;C:\Users\BachKim101\Documents\My Adobe Presentations\BINH NGO DAI CAO\data\asimages\{1B4669BF-2CF0-421C-A858-E32D925998A2}_1.png&quot;/&gt;&lt;left val=&quot;0&quot;/&gt;&lt;top val=&quot;170&quot;/&gt;&lt;width val=&quot;720&quot;/&gt;&lt;height val=&quot;124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47cea6-cbb6-4e73-a0f0-598a2cbbe6dc"/>
  <p:tag name="TEMPPRESENTATIONFILE" val="C:\Users\HP\AppData\Local\Temp\tmp3CE4.tmp"/>
  <p:tag name="TEMPMEDIAFILENAME" val="C:\Users\HP\AppData\Local\Temp\tmp3E3D_Trich doan hich tuong si.wmv"/>
  <p:tag name="MEDIAFADEDURATION" val="0.2"/>
  <p:tag name="MEDIATRANSPARENCY" val="0.3"/>
  <p:tag name="MEDIACAPTIONSPROMPT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619b078-326f-432d-a759-8e9aa9e0e1f8"/>
  <p:tag name="TEMPPRESENTATIONFILE" val="C:\Users\HP\AppData\Local\Temp\tmp3638.tmp"/>
  <p:tag name="TEMPMEDIAFILENAME" val="C:\Users\HP\AppData\Local\Temp\tmp37EF_Dien bien va ket qua lan 2 danh quan Nguyen.wmv"/>
  <p:tag name="MEDIAFADEDURATION" val="0.2"/>
  <p:tag name="MEDIATRANSPARENCY" val="0.3"/>
  <p:tag name="MEDIACAPTIONSPROMPTED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3086</TotalTime>
  <Words>721</Words>
  <Application>Microsoft Office PowerPoint</Application>
  <PresentationFormat>On-screen Show (4:3)</PresentationFormat>
  <Paragraphs>256</Paragraphs>
  <Slides>26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107</cp:revision>
  <dcterms:created xsi:type="dcterms:W3CDTF">2009-07-06T09:58:50Z</dcterms:created>
  <dcterms:modified xsi:type="dcterms:W3CDTF">2017-11-03T10:23:26Z</dcterms:modified>
</cp:coreProperties>
</file>